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99" r:id="rId3"/>
    <p:sldId id="300" r:id="rId4"/>
    <p:sldId id="301" r:id="rId5"/>
    <p:sldId id="258" r:id="rId6"/>
    <p:sldId id="259" r:id="rId7"/>
    <p:sldId id="261" r:id="rId8"/>
    <p:sldId id="262" r:id="rId9"/>
    <p:sldId id="265" r:id="rId10"/>
    <p:sldId id="263" r:id="rId11"/>
    <p:sldId id="264" r:id="rId12"/>
    <p:sldId id="266" r:id="rId13"/>
    <p:sldId id="267" r:id="rId14"/>
    <p:sldId id="268" r:id="rId15"/>
    <p:sldId id="293" r:id="rId16"/>
    <p:sldId id="295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5" r:id="rId25"/>
    <p:sldId id="296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92" r:id="rId36"/>
    <p:sldId id="297" r:id="rId37"/>
    <p:sldId id="286" r:id="rId38"/>
    <p:sldId id="287" r:id="rId39"/>
    <p:sldId id="288" r:id="rId40"/>
    <p:sldId id="289" r:id="rId41"/>
    <p:sldId id="290" r:id="rId42"/>
    <p:sldId id="298" r:id="rId43"/>
    <p:sldId id="25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2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2" autoAdjust="0"/>
    <p:restoredTop sz="94660"/>
  </p:normalViewPr>
  <p:slideViewPr>
    <p:cSldViewPr snapToGrid="0" showGuides="1">
      <p:cViewPr varScale="1">
        <p:scale>
          <a:sx n="47" d="100"/>
          <a:sy n="47" d="100"/>
        </p:scale>
        <p:origin x="288" y="85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F9D3C-1C5E-412B-BA02-B743F88896CC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D18F7-0447-4DBC-8AD6-624D1AF771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37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BA578-C201-44E1-9CCF-CBFCBD81C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D0484D-405E-4DBD-BA96-DFE5EC3B4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387873-9167-48CB-BC68-E89A623BC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13/5/2022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1F78E5-F4F6-49F9-AA6F-3E1169132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295491-755B-44C8-A182-63B66EF8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57569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7D339-D707-433A-B968-074FE318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B12DB9-AC80-4A5C-B793-79B705E61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1741DD-D5F5-4CBE-A2BF-88C83DE7B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13/5/2022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B94EC6-71AB-4F3F-A721-CCCD9B1A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05A9BA-FAAA-49BA-90A9-E224683B4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35608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D700267-B605-4157-B20B-40BBB7B74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78DF51-DB4C-4372-8FDE-03E9CB8CF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A55B68-32B1-47D6-9504-39D7BAA94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13/5/2022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E98774-A846-4775-9492-34882F2AE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77D9AD-0D4D-412F-8E91-B6723ED2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24436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E86E6-24B9-42C0-A724-6C0F47F6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C670AB-6FAF-4D48-BBA7-E09EF676E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AD0F8C-0BAF-4F6D-BF74-D61D7A527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13/5/2022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0D7B1-76CD-4A59-AADE-7D1AC8F89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E2BDD7-B7C8-46C3-BE21-494E9707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4667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30EB9-240A-468D-82D0-1DD6B136C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225E28-68D6-4F8E-B9FC-3BBE22C04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640468-40A7-4808-8CA9-B298F03B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13/5/2022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319A1F-D48D-4433-880F-65EE12329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6A12AF-D448-4A9A-8CAD-8396CA270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23643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DC4D6-AF79-4CC5-818E-233E0780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F89AAD-8911-43B4-88EB-A3ED27F04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DED95B-9D7D-41BB-8267-4560C6646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302EFD-77A2-48D2-82EC-F0C843524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13/5/2022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972DB4-6292-42C8-AF5E-4B0766E6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6BF759-0BC0-4680-A75E-C9B899043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38845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7F786-8235-4C23-8AA5-8A373C59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8D6110-38BD-46ED-A13F-18BA26C94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965AA4-5D4A-4070-85D0-0675BF4CB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A713767-1A81-4611-A956-3FCEE64B0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E718FC-344C-4CC7-9C8B-02ABD6B45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A4B984F-7B00-4417-B6AB-3AEC84B46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13/5/2022</a:t>
            </a:fld>
            <a:endParaRPr lang="en-HK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43A7609-754C-4D13-86FC-D90FA492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3E7907-9201-4055-98E7-D83E4E72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78252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BF22C-BF6A-4712-9FA6-6D394A34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AEA36-5DE6-45B7-8297-10BADF3E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13/5/2022</a:t>
            </a:fld>
            <a:endParaRPr lang="en-HK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4880B7-27C4-43AC-8ED4-B106EF2FB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2732FF-00BC-4316-8E76-94F48AE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92462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E699B1-7FF0-4C6C-A56F-9C25C7390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13/5/2022</a:t>
            </a:fld>
            <a:endParaRPr lang="en-HK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579AD8-4AA9-43EE-AE9D-7E393458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433511-75E1-4490-99BB-998C0E5C0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1576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D324F-8DB9-46BA-BC33-99BCBD290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889D60-CCDE-4B53-BB02-CE859A53D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123F21-C1C7-4646-9D8A-B946ECD8F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02C645-B04A-4B8F-99D2-7C141988F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13/5/2022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7EDFEF-A175-46DC-8551-41ADECEFF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EBF448-10BF-471D-8701-6C0D40E26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2748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49D34A-D8A8-41D6-9E49-C19985C37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D6AF32-E484-4945-A0C5-0FB42E32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4EE127-D055-4FD5-A3C0-B580AC001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58A864-E669-4281-8003-877718F4E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13/5/2022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BCAF0C-99C4-4CC8-A38F-E546A9B43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8ECC5B-C067-4E5B-BD29-963A07BFC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9615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0B3F8FE-B562-40D6-A7EB-E930DC81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05D7F9-32FB-4FE4-81FC-7821BF273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1BF6C2-4CCF-47A7-BC5A-3AFE65D9A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A2EF7-7F0C-4E84-B18C-B3F19A6758E7}" type="datetimeFigureOut">
              <a:rPr lang="en-HK" smtClean="0"/>
              <a:t>13/5/2022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EF03B7-BF15-4069-AE64-17A82B94E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B921DD-8807-4D1C-959A-2CB0177F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01697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wav"/><Relationship Id="rId13" Type="http://schemas.microsoft.com/office/2007/relationships/media" Target="../media/media15.wav"/><Relationship Id="rId18" Type="http://schemas.openxmlformats.org/officeDocument/2006/relationships/audio" Target="../media/media17.wav"/><Relationship Id="rId26" Type="http://schemas.openxmlformats.org/officeDocument/2006/relationships/image" Target="../media/image13.png"/><Relationship Id="rId3" Type="http://schemas.microsoft.com/office/2007/relationships/media" Target="../media/media10.wav"/><Relationship Id="rId21" Type="http://schemas.openxmlformats.org/officeDocument/2006/relationships/image" Target="../media/image6.svg"/><Relationship Id="rId7" Type="http://schemas.microsoft.com/office/2007/relationships/media" Target="../media/media12.wav"/><Relationship Id="rId12" Type="http://schemas.openxmlformats.org/officeDocument/2006/relationships/audio" Target="../media/media14.wav"/><Relationship Id="rId17" Type="http://schemas.microsoft.com/office/2007/relationships/media" Target="../media/media17.wav"/><Relationship Id="rId25" Type="http://schemas.openxmlformats.org/officeDocument/2006/relationships/image" Target="../media/image8.svg"/><Relationship Id="rId2" Type="http://schemas.openxmlformats.org/officeDocument/2006/relationships/audio" Target="../media/media9.wav"/><Relationship Id="rId16" Type="http://schemas.openxmlformats.org/officeDocument/2006/relationships/audio" Target="../media/media16.wav"/><Relationship Id="rId20" Type="http://schemas.openxmlformats.org/officeDocument/2006/relationships/image" Target="../media/image5.png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11" Type="http://schemas.microsoft.com/office/2007/relationships/media" Target="../media/media14.wav"/><Relationship Id="rId24" Type="http://schemas.openxmlformats.org/officeDocument/2006/relationships/image" Target="../media/image7.png"/><Relationship Id="rId5" Type="http://schemas.microsoft.com/office/2007/relationships/media" Target="../media/media11.wav"/><Relationship Id="rId15" Type="http://schemas.microsoft.com/office/2007/relationships/media" Target="../media/media16.wav"/><Relationship Id="rId23" Type="http://schemas.openxmlformats.org/officeDocument/2006/relationships/image" Target="../media/image4.svg"/><Relationship Id="rId10" Type="http://schemas.openxmlformats.org/officeDocument/2006/relationships/audio" Target="../media/media13.wav"/><Relationship Id="rId19" Type="http://schemas.openxmlformats.org/officeDocument/2006/relationships/slideLayout" Target="../slideLayouts/slideLayout2.xml"/><Relationship Id="rId4" Type="http://schemas.openxmlformats.org/officeDocument/2006/relationships/audio" Target="../media/media10.wav"/><Relationship Id="rId9" Type="http://schemas.microsoft.com/office/2007/relationships/media" Target="../media/media13.wav"/><Relationship Id="rId14" Type="http://schemas.openxmlformats.org/officeDocument/2006/relationships/audio" Target="../media/media15.wav"/><Relationship Id="rId2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6.sv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6.tm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media21.wav"/><Relationship Id="rId13" Type="http://schemas.microsoft.com/office/2007/relationships/media" Target="../media/media24.wav"/><Relationship Id="rId18" Type="http://schemas.openxmlformats.org/officeDocument/2006/relationships/image" Target="../media/image5.png"/><Relationship Id="rId3" Type="http://schemas.microsoft.com/office/2007/relationships/media" Target="../media/media19.wav"/><Relationship Id="rId21" Type="http://schemas.openxmlformats.org/officeDocument/2006/relationships/image" Target="../media/image4.svg"/><Relationship Id="rId7" Type="http://schemas.microsoft.com/office/2007/relationships/media" Target="../media/media21.wav"/><Relationship Id="rId12" Type="http://schemas.openxmlformats.org/officeDocument/2006/relationships/audio" Target="../media/media23.wav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6" Type="http://schemas.openxmlformats.org/officeDocument/2006/relationships/audio" Target="../media/media25.wav"/><Relationship Id="rId20" Type="http://schemas.openxmlformats.org/officeDocument/2006/relationships/image" Target="../media/image3.png"/><Relationship Id="rId1" Type="http://schemas.microsoft.com/office/2007/relationships/media" Target="../media/media18.wav"/><Relationship Id="rId6" Type="http://schemas.openxmlformats.org/officeDocument/2006/relationships/audio" Target="../media/media20.wav"/><Relationship Id="rId11" Type="http://schemas.microsoft.com/office/2007/relationships/media" Target="../media/media23.wav"/><Relationship Id="rId24" Type="http://schemas.openxmlformats.org/officeDocument/2006/relationships/image" Target="../media/image13.png"/><Relationship Id="rId5" Type="http://schemas.microsoft.com/office/2007/relationships/media" Target="../media/media20.wav"/><Relationship Id="rId15" Type="http://schemas.microsoft.com/office/2007/relationships/media" Target="../media/media25.wav"/><Relationship Id="rId23" Type="http://schemas.openxmlformats.org/officeDocument/2006/relationships/image" Target="../media/image8.svg"/><Relationship Id="rId10" Type="http://schemas.openxmlformats.org/officeDocument/2006/relationships/audio" Target="../media/media22.wav"/><Relationship Id="rId19" Type="http://schemas.openxmlformats.org/officeDocument/2006/relationships/image" Target="../media/image6.svg"/><Relationship Id="rId4" Type="http://schemas.openxmlformats.org/officeDocument/2006/relationships/audio" Target="../media/media19.wav"/><Relationship Id="rId9" Type="http://schemas.microsoft.com/office/2007/relationships/media" Target="../media/media22.wav"/><Relationship Id="rId14" Type="http://schemas.openxmlformats.org/officeDocument/2006/relationships/audio" Target="../media/media24.wav"/><Relationship Id="rId2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mp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mp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mp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mp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mp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mp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3.png"/><Relationship Id="rId3" Type="http://schemas.microsoft.com/office/2007/relationships/media" Target="../media/media1.wav"/><Relationship Id="rId7" Type="http://schemas.openxmlformats.org/officeDocument/2006/relationships/image" Target="../media/image6.svg"/><Relationship Id="rId12" Type="http://schemas.openxmlformats.org/officeDocument/2006/relationships/image" Target="../media/image23.tmp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audio" Target="../media/media1.wav"/><Relationship Id="rId9" Type="http://schemas.openxmlformats.org/officeDocument/2006/relationships/image" Target="../media/image4.svg"/><Relationship Id="rId14" Type="http://schemas.openxmlformats.org/officeDocument/2006/relationships/image" Target="../media/image24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8.png"/><Relationship Id="rId3" Type="http://schemas.microsoft.com/office/2007/relationships/media" Target="../media/media28.wav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audio" Target="../media/media28.wav"/><Relationship Id="rId9" Type="http://schemas.openxmlformats.org/officeDocument/2006/relationships/image" Target="../media/image4.svg"/><Relationship Id="rId1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0.png"/><Relationship Id="rId3" Type="http://schemas.microsoft.com/office/2007/relationships/media" Target="../media/media30.wav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audio" Target="../media/media30.wav"/><Relationship Id="rId9" Type="http://schemas.openxmlformats.org/officeDocument/2006/relationships/image" Target="../media/image4.svg"/><Relationship Id="rId1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2.png"/><Relationship Id="rId3" Type="http://schemas.microsoft.com/office/2007/relationships/media" Target="../media/media32.wav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audio" Target="../media/media31.wav"/><Relationship Id="rId1" Type="http://schemas.microsoft.com/office/2007/relationships/media" Target="../media/media31.wav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audio" Target="../media/media32.wav"/><Relationship Id="rId9" Type="http://schemas.openxmlformats.org/officeDocument/2006/relationships/image" Target="../media/image4.svg"/><Relationship Id="rId1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4.png"/><Relationship Id="rId3" Type="http://schemas.microsoft.com/office/2007/relationships/media" Target="../media/media34.wav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audio" Target="../media/media33.wav"/><Relationship Id="rId1" Type="http://schemas.microsoft.com/office/2007/relationships/media" Target="../media/media33.wav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audio" Target="../media/media34.wav"/><Relationship Id="rId9" Type="http://schemas.openxmlformats.org/officeDocument/2006/relationships/image" Target="../media/image4.svg"/><Relationship Id="rId1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6.png"/><Relationship Id="rId3" Type="http://schemas.microsoft.com/office/2007/relationships/media" Target="../media/media36.wav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audio" Target="../media/media35.wav"/><Relationship Id="rId1" Type="http://schemas.microsoft.com/office/2007/relationships/media" Target="../media/media35.wav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audio" Target="../media/media36.wav"/><Relationship Id="rId9" Type="http://schemas.openxmlformats.org/officeDocument/2006/relationships/image" Target="../media/image4.svg"/><Relationship Id="rId1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8.png"/><Relationship Id="rId3" Type="http://schemas.microsoft.com/office/2007/relationships/media" Target="../media/media38.wav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audio" Target="../media/media37.wav"/><Relationship Id="rId1" Type="http://schemas.microsoft.com/office/2007/relationships/media" Target="../media/media37.wav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audio" Target="../media/media38.wav"/><Relationship Id="rId9" Type="http://schemas.openxmlformats.org/officeDocument/2006/relationships/image" Target="../media/image4.svg"/><Relationship Id="rId1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microsoft.com/office/2007/relationships/media" Target="../media/media40.wav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audio" Target="../media/media39.wav"/><Relationship Id="rId1" Type="http://schemas.microsoft.com/office/2007/relationships/media" Target="../media/media39.wav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audio" Target="../media/media40.wav"/><Relationship Id="rId9" Type="http://schemas.openxmlformats.org/officeDocument/2006/relationships/image" Target="../media/image4.svg"/><Relationship Id="rId1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0.wav"/><Relationship Id="rId13" Type="http://schemas.openxmlformats.org/officeDocument/2006/relationships/image" Target="../media/image4.svg"/><Relationship Id="rId18" Type="http://schemas.openxmlformats.org/officeDocument/2006/relationships/image" Target="../media/image13.png"/><Relationship Id="rId3" Type="http://schemas.microsoft.com/office/2007/relationships/media" Target="../media/media14.wav"/><Relationship Id="rId7" Type="http://schemas.microsoft.com/office/2007/relationships/media" Target="../media/media40.wav"/><Relationship Id="rId12" Type="http://schemas.openxmlformats.org/officeDocument/2006/relationships/image" Target="../media/image3.png"/><Relationship Id="rId17" Type="http://schemas.openxmlformats.org/officeDocument/2006/relationships/image" Target="../media/image43.png"/><Relationship Id="rId2" Type="http://schemas.openxmlformats.org/officeDocument/2006/relationships/audio" Target="../media/media11.wav"/><Relationship Id="rId16" Type="http://schemas.openxmlformats.org/officeDocument/2006/relationships/image" Target="../media/image42.png"/><Relationship Id="rId1" Type="http://schemas.microsoft.com/office/2007/relationships/media" Target="../media/media11.wav"/><Relationship Id="rId6" Type="http://schemas.openxmlformats.org/officeDocument/2006/relationships/audio" Target="../media/media32.wav"/><Relationship Id="rId11" Type="http://schemas.openxmlformats.org/officeDocument/2006/relationships/image" Target="../media/image6.svg"/><Relationship Id="rId5" Type="http://schemas.microsoft.com/office/2007/relationships/media" Target="../media/media32.wav"/><Relationship Id="rId15" Type="http://schemas.openxmlformats.org/officeDocument/2006/relationships/image" Target="../media/image8.svg"/><Relationship Id="rId10" Type="http://schemas.openxmlformats.org/officeDocument/2006/relationships/image" Target="../media/image5.png"/><Relationship Id="rId4" Type="http://schemas.openxmlformats.org/officeDocument/2006/relationships/audio" Target="../media/media14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46.png"/><Relationship Id="rId3" Type="http://schemas.openxmlformats.org/officeDocument/2006/relationships/audio" Target="../media/media41.wav"/><Relationship Id="rId7" Type="http://schemas.openxmlformats.org/officeDocument/2006/relationships/image" Target="../media/image5.png"/><Relationship Id="rId12" Type="http://schemas.openxmlformats.org/officeDocument/2006/relationships/image" Target="../media/image8.svg"/><Relationship Id="rId2" Type="http://schemas.microsoft.com/office/2007/relationships/media" Target="../media/media41.wav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.png"/><Relationship Id="rId5" Type="http://schemas.openxmlformats.org/officeDocument/2006/relationships/audio" Target="../media/media42.wav"/><Relationship Id="rId15" Type="http://schemas.openxmlformats.org/officeDocument/2006/relationships/image" Target="../media/image48.png"/><Relationship Id="rId10" Type="http://schemas.openxmlformats.org/officeDocument/2006/relationships/image" Target="../media/image4.svg"/><Relationship Id="rId4" Type="http://schemas.microsoft.com/office/2007/relationships/media" Target="../media/media42.wav"/><Relationship Id="rId9" Type="http://schemas.openxmlformats.org/officeDocument/2006/relationships/image" Target="../media/image3.png"/><Relationship Id="rId1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.svg"/><Relationship Id="rId3" Type="http://schemas.microsoft.com/office/2007/relationships/media" Target="../media/media44.wav"/><Relationship Id="rId7" Type="http://schemas.openxmlformats.org/officeDocument/2006/relationships/image" Target="../media/image6.svg"/><Relationship Id="rId12" Type="http://schemas.openxmlformats.org/officeDocument/2006/relationships/image" Target="../media/image3.png"/><Relationship Id="rId2" Type="http://schemas.openxmlformats.org/officeDocument/2006/relationships/audio" Target="../media/media43.wav"/><Relationship Id="rId1" Type="http://schemas.microsoft.com/office/2007/relationships/media" Target="../media/media43.wav"/><Relationship Id="rId6" Type="http://schemas.openxmlformats.org/officeDocument/2006/relationships/image" Target="../media/image5.png"/><Relationship Id="rId11" Type="http://schemas.openxmlformats.org/officeDocument/2006/relationships/image" Target="../media/image50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9.png"/><Relationship Id="rId4" Type="http://schemas.openxmlformats.org/officeDocument/2006/relationships/audio" Target="../media/media44.wav"/><Relationship Id="rId9" Type="http://schemas.openxmlformats.org/officeDocument/2006/relationships/image" Target="../media/image8.svg"/><Relationship Id="rId1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.svg"/><Relationship Id="rId3" Type="http://schemas.microsoft.com/office/2007/relationships/media" Target="../media/media46.wav"/><Relationship Id="rId7" Type="http://schemas.openxmlformats.org/officeDocument/2006/relationships/image" Target="../media/image6.svg"/><Relationship Id="rId12" Type="http://schemas.openxmlformats.org/officeDocument/2006/relationships/image" Target="../media/image3.png"/><Relationship Id="rId2" Type="http://schemas.openxmlformats.org/officeDocument/2006/relationships/audio" Target="../media/media45.wav"/><Relationship Id="rId1" Type="http://schemas.microsoft.com/office/2007/relationships/media" Target="../media/media45.wav"/><Relationship Id="rId6" Type="http://schemas.openxmlformats.org/officeDocument/2006/relationships/image" Target="../media/image5.png"/><Relationship Id="rId11" Type="http://schemas.openxmlformats.org/officeDocument/2006/relationships/image" Target="../media/image5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1.png"/><Relationship Id="rId4" Type="http://schemas.openxmlformats.org/officeDocument/2006/relationships/audio" Target="../media/media46.wav"/><Relationship Id="rId9" Type="http://schemas.openxmlformats.org/officeDocument/2006/relationships/image" Target="../media/image8.svg"/><Relationship Id="rId1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.svg"/><Relationship Id="rId3" Type="http://schemas.microsoft.com/office/2007/relationships/media" Target="../media/media48.wav"/><Relationship Id="rId7" Type="http://schemas.openxmlformats.org/officeDocument/2006/relationships/image" Target="../media/image6.svg"/><Relationship Id="rId12" Type="http://schemas.openxmlformats.org/officeDocument/2006/relationships/image" Target="../media/image3.png"/><Relationship Id="rId2" Type="http://schemas.openxmlformats.org/officeDocument/2006/relationships/audio" Target="../media/media47.wav"/><Relationship Id="rId1" Type="http://schemas.microsoft.com/office/2007/relationships/media" Target="../media/media47.wav"/><Relationship Id="rId6" Type="http://schemas.openxmlformats.org/officeDocument/2006/relationships/image" Target="../media/image5.png"/><Relationship Id="rId11" Type="http://schemas.openxmlformats.org/officeDocument/2006/relationships/image" Target="../media/image5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3.png"/><Relationship Id="rId4" Type="http://schemas.openxmlformats.org/officeDocument/2006/relationships/audio" Target="../media/media48.wav"/><Relationship Id="rId9" Type="http://schemas.openxmlformats.org/officeDocument/2006/relationships/image" Target="../media/image8.svg"/><Relationship Id="rId1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8.png"/><Relationship Id="rId3" Type="http://schemas.microsoft.com/office/2007/relationships/media" Target="../media/media50.wav"/><Relationship Id="rId7" Type="http://schemas.openxmlformats.org/officeDocument/2006/relationships/image" Target="../media/image6.svg"/><Relationship Id="rId12" Type="http://schemas.openxmlformats.org/officeDocument/2006/relationships/image" Target="../media/image55.png"/><Relationship Id="rId2" Type="http://schemas.openxmlformats.org/officeDocument/2006/relationships/audio" Target="../media/media49.wav"/><Relationship Id="rId1" Type="http://schemas.microsoft.com/office/2007/relationships/media" Target="../media/media49.wav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audio" Target="../media/media50.wav"/><Relationship Id="rId9" Type="http://schemas.openxmlformats.org/officeDocument/2006/relationships/image" Target="../media/image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image" Target="../media/image5.png"/><Relationship Id="rId3" Type="http://schemas.microsoft.com/office/2007/relationships/media" Target="../media/media2.wav"/><Relationship Id="rId21" Type="http://schemas.openxmlformats.org/officeDocument/2006/relationships/image" Target="../media/image4.sv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image" Target="../media/image3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image" Target="../media/image13.png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openxmlformats.org/officeDocument/2006/relationships/image" Target="../media/image8.svg"/><Relationship Id="rId10" Type="http://schemas.openxmlformats.org/officeDocument/2006/relationships/audio" Target="../media/media5.wav"/><Relationship Id="rId19" Type="http://schemas.openxmlformats.org/officeDocument/2006/relationships/image" Target="../media/image6.sv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2409ED88-2CA5-41A4-8701-762ACFEE5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5210" y="5852160"/>
            <a:ext cx="3943350" cy="525780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A70AE1BF-E01E-40B3-82FE-EBDAE98EF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2860" y="5021580"/>
            <a:ext cx="12242800" cy="1836420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9786F39B-3422-4B47-882D-76178895E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4500" y="5797549"/>
            <a:ext cx="4217198" cy="562293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26D176A5-483B-42B4-B7CB-15332828A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601">
            <a:off x="-237084" y="-1104128"/>
            <a:ext cx="13275768" cy="3057106"/>
          </a:xfrm>
          <a:prstGeom prst="rect">
            <a:avLst/>
          </a:prstGeom>
        </p:spPr>
      </p:pic>
      <p:sp>
        <p:nvSpPr>
          <p:cNvPr id="28" name="标题 1">
            <a:extLst>
              <a:ext uri="{FF2B5EF4-FFF2-40B4-BE49-F238E27FC236}">
                <a16:creationId xmlns:a16="http://schemas.microsoft.com/office/drawing/2014/main" id="{D8C0095A-FB59-40F4-9812-D28C3424933B}"/>
              </a:ext>
            </a:extLst>
          </p:cNvPr>
          <p:cNvSpPr txBox="1">
            <a:spLocks/>
          </p:cNvSpPr>
          <p:nvPr/>
        </p:nvSpPr>
        <p:spPr>
          <a:xfrm>
            <a:off x="3851910" y="415607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HK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1969D9-9A4C-9F8D-6CD5-6041F82F9767}"/>
              </a:ext>
            </a:extLst>
          </p:cNvPr>
          <p:cNvSpPr/>
          <p:nvPr/>
        </p:nvSpPr>
        <p:spPr>
          <a:xfrm>
            <a:off x="2086737" y="2399710"/>
            <a:ext cx="765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rgbClr val="03424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Project-1 Speech synthesis</a:t>
            </a:r>
            <a:endParaRPr lang="zh-CN" altLang="en-US" sz="5400" b="0" cap="none" spc="0" dirty="0">
              <a:ln w="0"/>
              <a:solidFill>
                <a:srgbClr val="03424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885F70-01A3-1B00-1BFB-42431EDBB291}"/>
              </a:ext>
            </a:extLst>
          </p:cNvPr>
          <p:cNvSpPr txBox="1"/>
          <p:nvPr/>
        </p:nvSpPr>
        <p:spPr>
          <a:xfrm>
            <a:off x="2567822" y="3429000"/>
            <a:ext cx="716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 Members:</a:t>
            </a:r>
            <a:r>
              <a:rPr lang="zh-CN" altLang="en-US" dirty="0"/>
              <a:t> 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张骥霄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,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冯柏钧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,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杨牧之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,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周安然</a:t>
            </a:r>
          </a:p>
        </p:txBody>
      </p:sp>
    </p:spTree>
    <p:extLst>
      <p:ext uri="{BB962C8B-B14F-4D97-AF65-F5344CB8AC3E}">
        <p14:creationId xmlns:p14="http://schemas.microsoft.com/office/powerpoint/2010/main" val="390640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57B0EC17-F677-1FD6-55B8-DE5D047BF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025" y="0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034246"/>
                </a:solidFill>
                <a:latin typeface="+mn-lt"/>
              </a:rPr>
              <a:t>Signal-2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D42943-6D61-D236-7A1D-ED62F2CC21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4" y="1123045"/>
            <a:ext cx="11293251" cy="572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13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FC91576A-2BBB-45EE-44B2-DC9F91C73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025" y="-45562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034246"/>
                </a:solidFill>
                <a:latin typeface="+mn-lt"/>
              </a:rPr>
              <a:t>Signal-2 after processing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1F4B27-E06D-3DF7-9416-8719299935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040739"/>
            <a:ext cx="11231880" cy="56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7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FC91576A-2BBB-45EE-44B2-DC9F91C73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025" y="18912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034246"/>
                </a:solidFill>
                <a:latin typeface="+mn-lt"/>
              </a:rPr>
              <a:t>Signal-2 Audio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01961C-1D20-01A9-3A4C-A5C5910E7D56}"/>
              </a:ext>
            </a:extLst>
          </p:cNvPr>
          <p:cNvSpPr txBox="1"/>
          <p:nvPr/>
        </p:nvSpPr>
        <p:spPr>
          <a:xfrm>
            <a:off x="936439" y="1564640"/>
            <a:ext cx="207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 signal: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43F51E-3F79-80E4-1C26-536EABA9D8FD}"/>
              </a:ext>
            </a:extLst>
          </p:cNvPr>
          <p:cNvSpPr txBox="1"/>
          <p:nvPr/>
        </p:nvSpPr>
        <p:spPr>
          <a:xfrm>
            <a:off x="936438" y="2397196"/>
            <a:ext cx="207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Band num = 1: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2FC8CF4-3E33-37C8-6835-055E05832491}"/>
              </a:ext>
            </a:extLst>
          </p:cNvPr>
          <p:cNvSpPr txBox="1"/>
          <p:nvPr/>
        </p:nvSpPr>
        <p:spPr>
          <a:xfrm>
            <a:off x="926276" y="3056861"/>
            <a:ext cx="207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Band num = 2: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40A4D7-E0CA-798E-B60C-5C82323BB7ED}"/>
              </a:ext>
            </a:extLst>
          </p:cNvPr>
          <p:cNvSpPr txBox="1"/>
          <p:nvPr/>
        </p:nvSpPr>
        <p:spPr>
          <a:xfrm>
            <a:off x="926275" y="3675443"/>
            <a:ext cx="207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Band num = 4: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C4A96FA-66BF-0F6B-2E97-2EE013782D3D}"/>
              </a:ext>
            </a:extLst>
          </p:cNvPr>
          <p:cNvSpPr txBox="1"/>
          <p:nvPr/>
        </p:nvSpPr>
        <p:spPr>
          <a:xfrm>
            <a:off x="926273" y="4333191"/>
            <a:ext cx="207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Band num = 6: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8277F0F-4FB5-6BB0-2050-A36883D6DFB9}"/>
              </a:ext>
            </a:extLst>
          </p:cNvPr>
          <p:cNvSpPr txBox="1"/>
          <p:nvPr/>
        </p:nvSpPr>
        <p:spPr>
          <a:xfrm>
            <a:off x="926273" y="4928132"/>
            <a:ext cx="207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Band num = 8: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85A0096-1553-69AD-EBEB-55EBD4BFDFC1}"/>
              </a:ext>
            </a:extLst>
          </p:cNvPr>
          <p:cNvSpPr txBox="1"/>
          <p:nvPr/>
        </p:nvSpPr>
        <p:spPr>
          <a:xfrm>
            <a:off x="5315393" y="2691273"/>
            <a:ext cx="207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Band num = 16: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80C158E-FDFA-4F56-BAE6-415BD9FCC36B}"/>
              </a:ext>
            </a:extLst>
          </p:cNvPr>
          <p:cNvSpPr txBox="1"/>
          <p:nvPr/>
        </p:nvSpPr>
        <p:spPr>
          <a:xfrm>
            <a:off x="5315393" y="3522861"/>
            <a:ext cx="207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Band num = 64: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31AB9E1-CF07-79FE-3DF0-8D232E4B4EE4}"/>
              </a:ext>
            </a:extLst>
          </p:cNvPr>
          <p:cNvSpPr txBox="1"/>
          <p:nvPr/>
        </p:nvSpPr>
        <p:spPr>
          <a:xfrm>
            <a:off x="5325553" y="4418013"/>
            <a:ext cx="207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Band num = 128:</a:t>
            </a:r>
            <a:endParaRPr lang="zh-CN" altLang="en-US" dirty="0"/>
          </a:p>
        </p:txBody>
      </p:sp>
      <p:pic>
        <p:nvPicPr>
          <p:cNvPr id="8" name="C_01_02_1">
            <a:hlinkClick r:id="" action="ppaction://media"/>
            <a:extLst>
              <a:ext uri="{FF2B5EF4-FFF2-40B4-BE49-F238E27FC236}">
                <a16:creationId xmlns:a16="http://schemas.microsoft.com/office/drawing/2014/main" id="{87F8E33A-5E12-E57A-2E0C-B6D41750FE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763677" y="2359681"/>
            <a:ext cx="487363" cy="487363"/>
          </a:xfrm>
          <a:prstGeom prst="rect">
            <a:avLst/>
          </a:prstGeom>
        </p:spPr>
      </p:pic>
      <p:pic>
        <p:nvPicPr>
          <p:cNvPr id="26" name="C_01_02_4">
            <a:hlinkClick r:id="" action="ppaction://media"/>
            <a:extLst>
              <a:ext uri="{FF2B5EF4-FFF2-40B4-BE49-F238E27FC236}">
                <a16:creationId xmlns:a16="http://schemas.microsoft.com/office/drawing/2014/main" id="{40903A15-13FC-B996-AC75-4003622FD68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753513" y="3651802"/>
            <a:ext cx="487362" cy="487363"/>
          </a:xfrm>
          <a:prstGeom prst="rect">
            <a:avLst/>
          </a:prstGeom>
        </p:spPr>
      </p:pic>
      <p:pic>
        <p:nvPicPr>
          <p:cNvPr id="27" name="C_01_02_2">
            <a:hlinkClick r:id="" action="ppaction://media"/>
            <a:extLst>
              <a:ext uri="{FF2B5EF4-FFF2-40B4-BE49-F238E27FC236}">
                <a16:creationId xmlns:a16="http://schemas.microsoft.com/office/drawing/2014/main" id="{DD5D194A-27EC-6B56-42F8-A63C8B33AD2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753513" y="3029071"/>
            <a:ext cx="487362" cy="487363"/>
          </a:xfrm>
          <a:prstGeom prst="rect">
            <a:avLst/>
          </a:prstGeom>
        </p:spPr>
      </p:pic>
      <p:pic>
        <p:nvPicPr>
          <p:cNvPr id="28" name="C_01_02_6">
            <a:hlinkClick r:id="" action="ppaction://media"/>
            <a:extLst>
              <a:ext uri="{FF2B5EF4-FFF2-40B4-BE49-F238E27FC236}">
                <a16:creationId xmlns:a16="http://schemas.microsoft.com/office/drawing/2014/main" id="{D101CA98-3437-3D67-5F58-A8E71DBDAF6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753512" y="4304071"/>
            <a:ext cx="487363" cy="487363"/>
          </a:xfrm>
          <a:prstGeom prst="rect">
            <a:avLst/>
          </a:prstGeom>
        </p:spPr>
      </p:pic>
      <p:pic>
        <p:nvPicPr>
          <p:cNvPr id="29" name="C_01_02_8">
            <a:hlinkClick r:id="" action="ppaction://media"/>
            <a:extLst>
              <a:ext uri="{FF2B5EF4-FFF2-40B4-BE49-F238E27FC236}">
                <a16:creationId xmlns:a16="http://schemas.microsoft.com/office/drawing/2014/main" id="{7476867D-8F96-41B8-2D1B-83A5FA4F22FD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753511" y="4876256"/>
            <a:ext cx="487363" cy="487363"/>
          </a:xfrm>
          <a:prstGeom prst="rect">
            <a:avLst/>
          </a:prstGeom>
        </p:spPr>
      </p:pic>
      <p:pic>
        <p:nvPicPr>
          <p:cNvPr id="30" name="C_01_02_16">
            <a:hlinkClick r:id="" action="ppaction://media"/>
            <a:extLst>
              <a:ext uri="{FF2B5EF4-FFF2-40B4-BE49-F238E27FC236}">
                <a16:creationId xmlns:a16="http://schemas.microsoft.com/office/drawing/2014/main" id="{28AD2AE5-6505-6C91-1A05-D4815A7D1727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152792" y="2641680"/>
            <a:ext cx="487363" cy="487362"/>
          </a:xfrm>
          <a:prstGeom prst="rect">
            <a:avLst/>
          </a:prstGeom>
        </p:spPr>
      </p:pic>
      <p:pic>
        <p:nvPicPr>
          <p:cNvPr id="31" name="C_01_02_64">
            <a:hlinkClick r:id="" action="ppaction://media"/>
            <a:extLst>
              <a:ext uri="{FF2B5EF4-FFF2-40B4-BE49-F238E27FC236}">
                <a16:creationId xmlns:a16="http://schemas.microsoft.com/office/drawing/2014/main" id="{859AFA75-4DC4-F659-844E-EBF204E152B1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152792" y="3454423"/>
            <a:ext cx="487363" cy="487363"/>
          </a:xfrm>
          <a:prstGeom prst="rect">
            <a:avLst/>
          </a:prstGeom>
        </p:spPr>
      </p:pic>
      <p:pic>
        <p:nvPicPr>
          <p:cNvPr id="32" name="C_01_02_128">
            <a:hlinkClick r:id="" action="ppaction://media"/>
            <a:extLst>
              <a:ext uri="{FF2B5EF4-FFF2-40B4-BE49-F238E27FC236}">
                <a16:creationId xmlns:a16="http://schemas.microsoft.com/office/drawing/2014/main" id="{91E6C3CE-13F3-E7BC-0A8A-6DFEDFC451C1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152793" y="4328635"/>
            <a:ext cx="487362" cy="487363"/>
          </a:xfrm>
          <a:prstGeom prst="rect">
            <a:avLst/>
          </a:prstGeom>
        </p:spPr>
      </p:pic>
      <p:pic>
        <p:nvPicPr>
          <p:cNvPr id="33" name="C_01_02">
            <a:hlinkClick r:id="" action="ppaction://media"/>
            <a:extLst>
              <a:ext uri="{FF2B5EF4-FFF2-40B4-BE49-F238E27FC236}">
                <a16:creationId xmlns:a16="http://schemas.microsoft.com/office/drawing/2014/main" id="{EC7B1EC7-680C-685B-0126-2195D013015D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753345" y="1546185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2850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FC91576A-2BBB-45EE-44B2-DC9F91C73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025" y="0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034246"/>
                </a:solidFill>
                <a:latin typeface="+mn-lt"/>
              </a:rPr>
              <a:t>Conclusion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2A9995-6690-8382-6C41-6AD92EB7767B}"/>
              </a:ext>
            </a:extLst>
          </p:cNvPr>
          <p:cNvSpPr txBox="1"/>
          <p:nvPr/>
        </p:nvSpPr>
        <p:spPr>
          <a:xfrm>
            <a:off x="936439" y="2082800"/>
            <a:ext cx="9121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When LPF cut-off frequency is fixed, more bands can hold more information and therefore result in clearer audio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6855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344" y="2220257"/>
            <a:ext cx="10515600" cy="1325563"/>
          </a:xfrm>
        </p:spPr>
        <p:txBody>
          <a:bodyPr/>
          <a:lstStyle/>
          <a:p>
            <a:r>
              <a:rPr lang="en-HK" dirty="0">
                <a:solidFill>
                  <a:srgbClr val="034246"/>
                </a:solidFill>
                <a:latin typeface="+mn-lt"/>
              </a:rPr>
              <a:t>Task-2</a:t>
            </a:r>
            <a:r>
              <a:rPr lang="en-HK" dirty="0">
                <a:solidFill>
                  <a:srgbClr val="034246"/>
                </a:solidFill>
              </a:rPr>
              <a:t> </a:t>
            </a:r>
            <a:r>
              <a:rPr lang="zh-CN" altLang="en-US" dirty="0">
                <a:solidFill>
                  <a:srgbClr val="034246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冯柏钧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90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9" name="内容占位符 8" descr="屏幕剪辑">
            <a:extLst>
              <a:ext uri="{FF2B5EF4-FFF2-40B4-BE49-F238E27FC236}">
                <a16:creationId xmlns:a16="http://schemas.microsoft.com/office/drawing/2014/main" id="{8FFF90B6-479C-4F16-9813-1ED0F5629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43" y="1920588"/>
            <a:ext cx="9098285" cy="4141757"/>
          </a:xfr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60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347E1EF-EAEF-40E2-A5E4-A39148C96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351666"/>
              </p:ext>
            </p:extLst>
          </p:nvPr>
        </p:nvGraphicFramePr>
        <p:xfrm>
          <a:off x="371200" y="2328773"/>
          <a:ext cx="11449600" cy="3120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920">
                  <a:extLst>
                    <a:ext uri="{9D8B030D-6E8A-4147-A177-3AD203B41FA5}">
                      <a16:colId xmlns:a16="http://schemas.microsoft.com/office/drawing/2014/main" val="2456255220"/>
                    </a:ext>
                  </a:extLst>
                </a:gridCol>
                <a:gridCol w="2289920">
                  <a:extLst>
                    <a:ext uri="{9D8B030D-6E8A-4147-A177-3AD203B41FA5}">
                      <a16:colId xmlns:a16="http://schemas.microsoft.com/office/drawing/2014/main" val="1699373495"/>
                    </a:ext>
                  </a:extLst>
                </a:gridCol>
                <a:gridCol w="2289920">
                  <a:extLst>
                    <a:ext uri="{9D8B030D-6E8A-4147-A177-3AD203B41FA5}">
                      <a16:colId xmlns:a16="http://schemas.microsoft.com/office/drawing/2014/main" val="1395973629"/>
                    </a:ext>
                  </a:extLst>
                </a:gridCol>
                <a:gridCol w="2289920">
                  <a:extLst>
                    <a:ext uri="{9D8B030D-6E8A-4147-A177-3AD203B41FA5}">
                      <a16:colId xmlns:a16="http://schemas.microsoft.com/office/drawing/2014/main" val="2030227576"/>
                    </a:ext>
                  </a:extLst>
                </a:gridCol>
                <a:gridCol w="2289920">
                  <a:extLst>
                    <a:ext uri="{9D8B030D-6E8A-4147-A177-3AD203B41FA5}">
                      <a16:colId xmlns:a16="http://schemas.microsoft.com/office/drawing/2014/main" val="441388977"/>
                    </a:ext>
                  </a:extLst>
                </a:gridCol>
              </a:tblGrid>
              <a:tr h="1257347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    cut-off frequency</a:t>
                      </a:r>
                    </a:p>
                    <a:p>
                      <a:r>
                        <a:rPr lang="en-US" altLang="zh-CN" dirty="0"/>
                        <a:t>                             (Hz)</a:t>
                      </a:r>
                    </a:p>
                    <a:p>
                      <a:r>
                        <a:rPr lang="en-US" altLang="zh-CN" dirty="0"/>
                        <a:t>Initial file</a:t>
                      </a:r>
                      <a:endParaRPr lang="zh-CN" altLang="en-US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538907"/>
                  </a:ext>
                </a:extLst>
              </a:tr>
              <a:tr h="931759">
                <a:tc>
                  <a:txBody>
                    <a:bodyPr/>
                    <a:lstStyle/>
                    <a:p>
                      <a:r>
                        <a:rPr lang="en-US" altLang="zh-CN" dirty="0"/>
                        <a:t>C_01_01.wav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122298"/>
                  </a:ext>
                </a:extLst>
              </a:tr>
              <a:tr h="931759">
                <a:tc>
                  <a:txBody>
                    <a:bodyPr/>
                    <a:lstStyle/>
                    <a:p>
                      <a:r>
                        <a:rPr lang="en-US" altLang="zh-CN" dirty="0"/>
                        <a:t>C_01_02.wav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33142"/>
                  </a:ext>
                </a:extLst>
              </a:tr>
            </a:tbl>
          </a:graphicData>
        </a:graphic>
      </p:graphicFrame>
      <p:pic>
        <p:nvPicPr>
          <p:cNvPr id="10" name="P1_1_fc_=_20">
            <a:hlinkClick r:id="" action="ppaction://media"/>
            <a:extLst>
              <a:ext uri="{FF2B5EF4-FFF2-40B4-BE49-F238E27FC236}">
                <a16:creationId xmlns:a16="http://schemas.microsoft.com/office/drawing/2014/main" id="{BB74CD4B-6F40-485D-9011-B547D6CF33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449406" y="3889204"/>
            <a:ext cx="487363" cy="487363"/>
          </a:xfrm>
          <a:prstGeom prst="rect">
            <a:avLst/>
          </a:prstGeom>
        </p:spPr>
      </p:pic>
      <p:pic>
        <p:nvPicPr>
          <p:cNvPr id="13" name="P1_1_fc_=_50">
            <a:hlinkClick r:id="" action="ppaction://media"/>
            <a:extLst>
              <a:ext uri="{FF2B5EF4-FFF2-40B4-BE49-F238E27FC236}">
                <a16:creationId xmlns:a16="http://schemas.microsoft.com/office/drawing/2014/main" id="{F42230D8-5704-4913-A925-3DA04E8FEB8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5688874" y="3889204"/>
            <a:ext cx="487363" cy="487363"/>
          </a:xfrm>
          <a:prstGeom prst="rect">
            <a:avLst/>
          </a:prstGeom>
        </p:spPr>
      </p:pic>
      <p:pic>
        <p:nvPicPr>
          <p:cNvPr id="14" name="P1_1_fc_=_100">
            <a:hlinkClick r:id="" action="ppaction://media"/>
            <a:extLst>
              <a:ext uri="{FF2B5EF4-FFF2-40B4-BE49-F238E27FC236}">
                <a16:creationId xmlns:a16="http://schemas.microsoft.com/office/drawing/2014/main" id="{C2FDACED-1CE4-4ACB-A88F-040A5212107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928342" y="3881802"/>
            <a:ext cx="487363" cy="487363"/>
          </a:xfrm>
          <a:prstGeom prst="rect">
            <a:avLst/>
          </a:prstGeom>
        </p:spPr>
      </p:pic>
      <p:pic>
        <p:nvPicPr>
          <p:cNvPr id="15" name="P1_1_fc_=_400">
            <a:hlinkClick r:id="" action="ppaction://media"/>
            <a:extLst>
              <a:ext uri="{FF2B5EF4-FFF2-40B4-BE49-F238E27FC236}">
                <a16:creationId xmlns:a16="http://schemas.microsoft.com/office/drawing/2014/main" id="{D2ECE00B-497C-4FF7-904B-CB0947241EA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341883" y="3881801"/>
            <a:ext cx="487363" cy="487363"/>
          </a:xfrm>
          <a:prstGeom prst="rect">
            <a:avLst/>
          </a:prstGeom>
        </p:spPr>
      </p:pic>
      <p:pic>
        <p:nvPicPr>
          <p:cNvPr id="16" name="P1_2_fc_=_20">
            <a:hlinkClick r:id="" action="ppaction://media"/>
            <a:extLst>
              <a:ext uri="{FF2B5EF4-FFF2-40B4-BE49-F238E27FC236}">
                <a16:creationId xmlns:a16="http://schemas.microsoft.com/office/drawing/2014/main" id="{87037BCA-550E-433F-852C-405B73CCAE54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449406" y="4739211"/>
            <a:ext cx="487363" cy="487363"/>
          </a:xfrm>
          <a:prstGeom prst="rect">
            <a:avLst/>
          </a:prstGeom>
        </p:spPr>
      </p:pic>
      <p:pic>
        <p:nvPicPr>
          <p:cNvPr id="17" name="P1_2_fc_=_50">
            <a:hlinkClick r:id="" action="ppaction://media"/>
            <a:extLst>
              <a:ext uri="{FF2B5EF4-FFF2-40B4-BE49-F238E27FC236}">
                <a16:creationId xmlns:a16="http://schemas.microsoft.com/office/drawing/2014/main" id="{621E2054-923A-4E04-9919-72E1A9EBCCAC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5728831" y="4739211"/>
            <a:ext cx="487363" cy="487363"/>
          </a:xfrm>
          <a:prstGeom prst="rect">
            <a:avLst/>
          </a:prstGeom>
        </p:spPr>
      </p:pic>
      <p:pic>
        <p:nvPicPr>
          <p:cNvPr id="18" name="P1_2_fc_=_100">
            <a:hlinkClick r:id="" action="ppaction://media"/>
            <a:extLst>
              <a:ext uri="{FF2B5EF4-FFF2-40B4-BE49-F238E27FC236}">
                <a16:creationId xmlns:a16="http://schemas.microsoft.com/office/drawing/2014/main" id="{CDF113FB-60B3-468E-AE82-D0F97A4A114A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965035" y="4739211"/>
            <a:ext cx="487363" cy="487363"/>
          </a:xfrm>
          <a:prstGeom prst="rect">
            <a:avLst/>
          </a:prstGeom>
        </p:spPr>
      </p:pic>
      <p:pic>
        <p:nvPicPr>
          <p:cNvPr id="19" name="P1_2_fc_=_400">
            <a:hlinkClick r:id="" action="ppaction://media"/>
            <a:extLst>
              <a:ext uri="{FF2B5EF4-FFF2-40B4-BE49-F238E27FC236}">
                <a16:creationId xmlns:a16="http://schemas.microsoft.com/office/drawing/2014/main" id="{FC4024CF-9B5D-48D3-BDD8-BA77B645A4B9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341882" y="4739211"/>
            <a:ext cx="487363" cy="487363"/>
          </a:xfrm>
          <a:prstGeom prst="rect">
            <a:avLst/>
          </a:prstGeom>
        </p:spPr>
      </p:pic>
      <p:sp>
        <p:nvSpPr>
          <p:cNvPr id="20" name="标题 1">
            <a:extLst>
              <a:ext uri="{FF2B5EF4-FFF2-40B4-BE49-F238E27FC236}">
                <a16:creationId xmlns:a16="http://schemas.microsoft.com/office/drawing/2014/main" id="{AFB6E95B-0D9F-20E5-8B98-C56B72BAF069}"/>
              </a:ext>
            </a:extLst>
          </p:cNvPr>
          <p:cNvSpPr txBox="1">
            <a:spLocks/>
          </p:cNvSpPr>
          <p:nvPr/>
        </p:nvSpPr>
        <p:spPr>
          <a:xfrm>
            <a:off x="1960025" y="-455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</a:rPr>
              <a:t>Audios for the result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305500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12" name="图片 11" descr="屏幕剪辑">
            <a:extLst>
              <a:ext uri="{FF2B5EF4-FFF2-40B4-BE49-F238E27FC236}">
                <a16:creationId xmlns:a16="http://schemas.microsoft.com/office/drawing/2014/main" id="{1A98D7B6-5A63-47AA-ADF0-1225CAA62E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" y="1396048"/>
            <a:ext cx="10059967" cy="526204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933D3B1E-4160-2D82-BB0E-38DD6C51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025" y="-45562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034246"/>
                </a:solidFill>
                <a:latin typeface="+mn-lt"/>
              </a:rPr>
              <a:t>The wave of signal 1 after processing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0062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935E7AB3-8A9E-4931-B1DF-B2A7F4CBCF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74" y="1552463"/>
            <a:ext cx="9538451" cy="5143929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9311513E-486D-D385-69FE-533CF25D1A3B}"/>
              </a:ext>
            </a:extLst>
          </p:cNvPr>
          <p:cNvSpPr txBox="1">
            <a:spLocks/>
          </p:cNvSpPr>
          <p:nvPr/>
        </p:nvSpPr>
        <p:spPr>
          <a:xfrm>
            <a:off x="1960025" y="-455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</a:rPr>
              <a:t>The wave of signal 2 after processing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285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9" name="图片 8" descr="屏幕剪辑">
            <a:extLst>
              <a:ext uri="{FF2B5EF4-FFF2-40B4-BE49-F238E27FC236}">
                <a16:creationId xmlns:a16="http://schemas.microsoft.com/office/drawing/2014/main" id="{FBBECDC6-0AD9-4BDE-9793-186E050F6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01" y="1893092"/>
            <a:ext cx="6164479" cy="467122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E2F0C6C7-1798-3692-2089-307D7A2118AB}"/>
              </a:ext>
            </a:extLst>
          </p:cNvPr>
          <p:cNvSpPr txBox="1">
            <a:spLocks/>
          </p:cNvSpPr>
          <p:nvPr/>
        </p:nvSpPr>
        <p:spPr>
          <a:xfrm>
            <a:off x="1881941" y="212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</a:rPr>
              <a:t>The Fourier Transform of signal 1 after processing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4650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BCB1F1F-42E2-48B9-AEA8-94C0FD6D2921}"/>
              </a:ext>
            </a:extLst>
          </p:cNvPr>
          <p:cNvSpPr txBox="1"/>
          <p:nvPr/>
        </p:nvSpPr>
        <p:spPr>
          <a:xfrm>
            <a:off x="936439" y="2400172"/>
            <a:ext cx="841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Help deaf people to hear again.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Today, a prosthetic device, called the cochlear implant, can be implanted in the inner ear and can restore partial hearing to profoundly deaf people.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B0D3769-259A-CFAD-7847-7E3603756626}"/>
              </a:ext>
            </a:extLst>
          </p:cNvPr>
          <p:cNvSpPr txBox="1">
            <a:spLocks/>
          </p:cNvSpPr>
          <p:nvPr/>
        </p:nvSpPr>
        <p:spPr>
          <a:xfrm>
            <a:off x="1960025" y="-455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</a:rPr>
              <a:t>Background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97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9" name="图片 8" descr="屏幕剪辑">
            <a:extLst>
              <a:ext uri="{FF2B5EF4-FFF2-40B4-BE49-F238E27FC236}">
                <a16:creationId xmlns:a16="http://schemas.microsoft.com/office/drawing/2014/main" id="{CF9B7B74-7D2D-4EB7-86C4-4CDB8877D3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978" y="1817686"/>
            <a:ext cx="6871434" cy="4918393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AEE8E736-5CC2-5D9D-D5B5-CD7D37A89D20}"/>
              </a:ext>
            </a:extLst>
          </p:cNvPr>
          <p:cNvSpPr txBox="1">
            <a:spLocks/>
          </p:cNvSpPr>
          <p:nvPr/>
        </p:nvSpPr>
        <p:spPr>
          <a:xfrm>
            <a:off x="1881941" y="212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</a:rPr>
              <a:t>The Fourier Transform of signal 2 after processing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601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9" name="图片 8" descr="屏幕剪辑">
            <a:extLst>
              <a:ext uri="{FF2B5EF4-FFF2-40B4-BE49-F238E27FC236}">
                <a16:creationId xmlns:a16="http://schemas.microsoft.com/office/drawing/2014/main" id="{008A2BA3-342A-46CA-B1D2-C1D2119325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38" y="2492075"/>
            <a:ext cx="4884843" cy="3711262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B2096FD2-3DC5-B540-85A5-E3C46276F275}"/>
              </a:ext>
            </a:extLst>
          </p:cNvPr>
          <p:cNvSpPr txBox="1">
            <a:spLocks/>
          </p:cNvSpPr>
          <p:nvPr/>
        </p:nvSpPr>
        <p:spPr>
          <a:xfrm>
            <a:off x="1881941" y="212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</a:rPr>
              <a:t>The Power</a:t>
            </a:r>
            <a:r>
              <a:rPr lang="zh-CN" altLang="en-US" dirty="0">
                <a:solidFill>
                  <a:srgbClr val="034246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034246"/>
                </a:solidFill>
                <a:latin typeface="+mn-lt"/>
              </a:rPr>
              <a:t>of signal 1 after processing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5488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9" name="图片 8" descr="屏幕剪辑">
            <a:extLst>
              <a:ext uri="{FF2B5EF4-FFF2-40B4-BE49-F238E27FC236}">
                <a16:creationId xmlns:a16="http://schemas.microsoft.com/office/drawing/2014/main" id="{97D09C70-B8E9-4FD0-B4B7-F77FB31396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97" y="2422444"/>
            <a:ext cx="4915326" cy="3680779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4D2D1A82-AE7C-41DF-2DCD-833AE90BAE93}"/>
              </a:ext>
            </a:extLst>
          </p:cNvPr>
          <p:cNvSpPr txBox="1">
            <a:spLocks/>
          </p:cNvSpPr>
          <p:nvPr/>
        </p:nvSpPr>
        <p:spPr>
          <a:xfrm>
            <a:off x="1881941" y="212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</a:rPr>
              <a:t>The Power</a:t>
            </a:r>
            <a:r>
              <a:rPr lang="zh-CN" altLang="en-US" dirty="0">
                <a:solidFill>
                  <a:srgbClr val="034246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034246"/>
                </a:solidFill>
                <a:latin typeface="+mn-lt"/>
              </a:rPr>
              <a:t>of signal 2 after processing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7403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BCB1F1F-42E2-48B9-AEA8-94C0FD6D2921}"/>
              </a:ext>
            </a:extLst>
          </p:cNvPr>
          <p:cNvSpPr txBox="1"/>
          <p:nvPr/>
        </p:nvSpPr>
        <p:spPr>
          <a:xfrm>
            <a:off x="936439" y="1397368"/>
            <a:ext cx="92337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Within the given range, as the LPF cut-off frequency increases,  the voice of  people becomes clearer.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I design my program with the thinking of functional programming.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Encapsulate my codes to make my work more clear and readable.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I test the LPF cut-off frequency to be 4000Hz, it is clearer than the previous work, however, there still exists significant difference with Original file.</a:t>
            </a:r>
            <a:endParaRPr lang="zh-CN" altLang="en-US" sz="2400" dirty="0"/>
          </a:p>
        </p:txBody>
      </p:sp>
      <p:pic>
        <p:nvPicPr>
          <p:cNvPr id="11" name="图片 10" descr="屏幕剪辑">
            <a:extLst>
              <a:ext uri="{FF2B5EF4-FFF2-40B4-BE49-F238E27FC236}">
                <a16:creationId xmlns:a16="http://schemas.microsoft.com/office/drawing/2014/main" id="{738948AE-361B-4CFD-BCE2-602F330025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528" y="4096883"/>
            <a:ext cx="3317135" cy="2599509"/>
          </a:xfrm>
          <a:prstGeom prst="rect">
            <a:avLst/>
          </a:prstGeom>
        </p:spPr>
      </p:pic>
      <p:pic>
        <p:nvPicPr>
          <p:cNvPr id="12" name="P1_1_fc_=_4000">
            <a:hlinkClick r:id="" action="ppaction://media"/>
            <a:extLst>
              <a:ext uri="{FF2B5EF4-FFF2-40B4-BE49-F238E27FC236}">
                <a16:creationId xmlns:a16="http://schemas.microsoft.com/office/drawing/2014/main" id="{AB28AAE9-A8DA-4705-A57C-1EF94B2046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74420" y="5019269"/>
            <a:ext cx="487363" cy="487363"/>
          </a:xfrm>
          <a:prstGeom prst="rect">
            <a:avLst/>
          </a:prstGeom>
        </p:spPr>
      </p:pic>
      <p:pic>
        <p:nvPicPr>
          <p:cNvPr id="20" name="C_01_01">
            <a:hlinkClick r:id="" action="ppaction://media"/>
            <a:extLst>
              <a:ext uri="{FF2B5EF4-FFF2-40B4-BE49-F238E27FC236}">
                <a16:creationId xmlns:a16="http://schemas.microsoft.com/office/drawing/2014/main" id="{D69BA2D4-66FA-44FC-9697-E2C90FBE7B8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268053" y="5019269"/>
            <a:ext cx="487363" cy="487363"/>
          </a:xfrm>
          <a:prstGeom prst="rect">
            <a:avLst/>
          </a:prstGeom>
        </p:spPr>
      </p:pic>
      <p:pic>
        <p:nvPicPr>
          <p:cNvPr id="22" name="图片 21" descr="屏幕剪辑">
            <a:extLst>
              <a:ext uri="{FF2B5EF4-FFF2-40B4-BE49-F238E27FC236}">
                <a16:creationId xmlns:a16="http://schemas.microsoft.com/office/drawing/2014/main" id="{5E96BD2F-7361-4876-B513-5AF6012462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695" y="4063979"/>
            <a:ext cx="3377921" cy="2632413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3317032D-A9AD-B996-C4C4-81E18151FE78}"/>
              </a:ext>
            </a:extLst>
          </p:cNvPr>
          <p:cNvSpPr txBox="1">
            <a:spLocks/>
          </p:cNvSpPr>
          <p:nvPr/>
        </p:nvSpPr>
        <p:spPr>
          <a:xfrm>
            <a:off x="1881941" y="212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</a:rPr>
              <a:t>Discussion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305617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344" y="2220257"/>
            <a:ext cx="10515600" cy="1325563"/>
          </a:xfrm>
        </p:spPr>
        <p:txBody>
          <a:bodyPr/>
          <a:lstStyle/>
          <a:p>
            <a:r>
              <a:rPr lang="en-HK" dirty="0">
                <a:solidFill>
                  <a:srgbClr val="034246"/>
                </a:solidFill>
                <a:latin typeface="+mn-lt"/>
              </a:rPr>
              <a:t>Task-3</a:t>
            </a:r>
            <a:r>
              <a:rPr lang="en-HK" dirty="0">
                <a:solidFill>
                  <a:srgbClr val="034246"/>
                </a:solidFill>
              </a:rPr>
              <a:t> </a:t>
            </a:r>
            <a:r>
              <a:rPr lang="zh-CN" altLang="en-US" dirty="0">
                <a:solidFill>
                  <a:srgbClr val="034246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杨牧之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01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A1E7F1A6-6696-720E-D351-FA780E16A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45" y="1814036"/>
            <a:ext cx="8685510" cy="4351338"/>
          </a:xfrm>
        </p:spPr>
      </p:pic>
    </p:spTree>
    <p:extLst>
      <p:ext uri="{BB962C8B-B14F-4D97-AF65-F5344CB8AC3E}">
        <p14:creationId xmlns:p14="http://schemas.microsoft.com/office/powerpoint/2010/main" val="1691090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D5C5E1-E88E-0772-2D3C-93CDFBA95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3195" y="2420877"/>
            <a:ext cx="6701665" cy="20053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A0FEDEB-B9BC-75E1-FF9C-F4C9E1B15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420" y="2420877"/>
            <a:ext cx="4033818" cy="2005384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A20D5570-7502-5FD1-5383-B948350687B4}"/>
              </a:ext>
            </a:extLst>
          </p:cNvPr>
          <p:cNvSpPr txBox="1">
            <a:spLocks/>
          </p:cNvSpPr>
          <p:nvPr/>
        </p:nvSpPr>
        <p:spPr>
          <a:xfrm>
            <a:off x="1881941" y="212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  <a:ea typeface="隶书" panose="02010509060101010101" pitchFamily="49" charset="-122"/>
              </a:rPr>
              <a:t>Generate noise and adjust the SNR to -5dB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682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11" name="C_01_01_ssn1">
            <a:hlinkClick r:id="" action="ppaction://media"/>
            <a:extLst>
              <a:ext uri="{FF2B5EF4-FFF2-40B4-BE49-F238E27FC236}">
                <a16:creationId xmlns:a16="http://schemas.microsoft.com/office/drawing/2014/main" id="{12E26F50-8595-E3DF-8179-08FD5C47AC89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22020" y="1925273"/>
            <a:ext cx="304800" cy="304800"/>
          </a:xfrm>
        </p:spPr>
      </p:pic>
      <p:pic>
        <p:nvPicPr>
          <p:cNvPr id="14" name="C_01_02_ssn2">
            <a:hlinkClick r:id="" action="ppaction://media"/>
            <a:extLst>
              <a:ext uri="{FF2B5EF4-FFF2-40B4-BE49-F238E27FC236}">
                <a16:creationId xmlns:a16="http://schemas.microsoft.com/office/drawing/2014/main" id="{8B5B022D-7F4F-0228-13BB-3A51AEFCCA0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499514" y="1894205"/>
            <a:ext cx="304800" cy="304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D66FF5-AA11-CAF4-85C9-4259424CE1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7" y="2297282"/>
            <a:ext cx="5361777" cy="40213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680884-8C30-989A-EB7B-E991A778C9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662" y="2293812"/>
            <a:ext cx="5361777" cy="4021333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2CB72CC6-B140-25FC-17DC-B41F4242EF70}"/>
              </a:ext>
            </a:extLst>
          </p:cNvPr>
          <p:cNvSpPr txBox="1">
            <a:spLocks/>
          </p:cNvSpPr>
          <p:nvPr/>
        </p:nvSpPr>
        <p:spPr>
          <a:xfrm>
            <a:off x="1881941" y="212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  <a:ea typeface="隶书" panose="02010509060101010101" pitchFamily="49" charset="-122"/>
              </a:rPr>
              <a:t>Original noise signal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181575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-1021251" y="-97722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9" name="C_01_01_total1">
            <a:hlinkClick r:id="" action="ppaction://media"/>
            <a:extLst>
              <a:ext uri="{FF2B5EF4-FFF2-40B4-BE49-F238E27FC236}">
                <a16:creationId xmlns:a16="http://schemas.microsoft.com/office/drawing/2014/main" id="{1EC80F10-FC55-53B9-1203-54B582506C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14544" y="1791791"/>
            <a:ext cx="304800" cy="304800"/>
          </a:xfrm>
          <a:prstGeom prst="rect">
            <a:avLst/>
          </a:prstGeom>
        </p:spPr>
      </p:pic>
      <p:pic>
        <p:nvPicPr>
          <p:cNvPr id="15" name="C_01_02_total2">
            <a:hlinkClick r:id="" action="ppaction://media"/>
            <a:extLst>
              <a:ext uri="{FF2B5EF4-FFF2-40B4-BE49-F238E27FC236}">
                <a16:creationId xmlns:a16="http://schemas.microsoft.com/office/drawing/2014/main" id="{1A3B640D-49FF-9E02-E910-EA8BA1962CA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624204" y="1787281"/>
            <a:ext cx="304800" cy="304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46A59F-A53A-52A7-9B70-618F9DF69E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3" y="2306904"/>
            <a:ext cx="5541488" cy="41561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2CA23E-0EA3-5FA9-54D7-E770AEB5BF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59" y="2483450"/>
            <a:ext cx="5217423" cy="3913067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5B90566B-F427-2D8A-60CE-E87A6EDF0825}"/>
              </a:ext>
            </a:extLst>
          </p:cNvPr>
          <p:cNvSpPr txBox="1">
            <a:spLocks/>
          </p:cNvSpPr>
          <p:nvPr/>
        </p:nvSpPr>
        <p:spPr>
          <a:xfrm>
            <a:off x="1881941" y="212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  <a:ea typeface="隶书" panose="02010509060101010101" pitchFamily="49" charset="-122"/>
              </a:rPr>
              <a:t>The sum of noise signals and input signals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751234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3" name="(k)C_01_01_2">
            <a:hlinkClick r:id="" action="ppaction://media"/>
            <a:extLst>
              <a:ext uri="{FF2B5EF4-FFF2-40B4-BE49-F238E27FC236}">
                <a16:creationId xmlns:a16="http://schemas.microsoft.com/office/drawing/2014/main" id="{756E7197-7618-0176-0DE0-D1CC2459D9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7023" y="1877675"/>
            <a:ext cx="304800" cy="304800"/>
          </a:xfrm>
          <a:prstGeom prst="rect">
            <a:avLst/>
          </a:prstGeom>
        </p:spPr>
      </p:pic>
      <p:pic>
        <p:nvPicPr>
          <p:cNvPr id="10" name="(k)C_01_02_2">
            <a:hlinkClick r:id="" action="ppaction://media"/>
            <a:extLst>
              <a:ext uri="{FF2B5EF4-FFF2-40B4-BE49-F238E27FC236}">
                <a16:creationId xmlns:a16="http://schemas.microsoft.com/office/drawing/2014/main" id="{A1471558-40A6-A8E7-A060-98E74C679ED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08568" y="1877675"/>
            <a:ext cx="304800" cy="304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64B51E-0B84-4D47-8F11-BB840DE9A5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5" y="2344083"/>
            <a:ext cx="4932219" cy="36991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B991875-5314-B7BB-412E-3805A9B4A7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55" y="2448123"/>
            <a:ext cx="4682836" cy="3512127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9A6C5483-9385-8C27-9EB0-373FFE023642}"/>
              </a:ext>
            </a:extLst>
          </p:cNvPr>
          <p:cNvSpPr txBox="1">
            <a:spLocks/>
          </p:cNvSpPr>
          <p:nvPr/>
        </p:nvSpPr>
        <p:spPr>
          <a:xfrm>
            <a:off x="1881941" y="212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  <a:ea typeface="隶书" panose="02010509060101010101" pitchFamily="49" charset="-122"/>
              </a:rPr>
              <a:t>Results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444557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BCB1F1F-42E2-48B9-AEA8-94C0FD6D2921}"/>
              </a:ext>
            </a:extLst>
          </p:cNvPr>
          <p:cNvSpPr txBox="1"/>
          <p:nvPr/>
        </p:nvSpPr>
        <p:spPr>
          <a:xfrm>
            <a:off x="936439" y="2400172"/>
            <a:ext cx="84107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Based on multi-band envelope cues, synthesize the speech signal  with the model Tone-vocode.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Filter the original signal with different bandpass filters, do full-wave rectification and pass a low-pass filer, multiple with a sine wave and finally sum up each components and get the result.</a:t>
            </a:r>
            <a:endParaRPr lang="zh-CN" altLang="en-US" sz="24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B0D3769-259A-CFAD-7847-7E3603756626}"/>
              </a:ext>
            </a:extLst>
          </p:cNvPr>
          <p:cNvSpPr txBox="1">
            <a:spLocks/>
          </p:cNvSpPr>
          <p:nvPr/>
        </p:nvSpPr>
        <p:spPr>
          <a:xfrm>
            <a:off x="1960025" y="-455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</a:rPr>
              <a:t>Methodology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7129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-1810960" y="-668895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8" name="(k)C_01_01_4">
            <a:hlinkClick r:id="" action="ppaction://media"/>
            <a:extLst>
              <a:ext uri="{FF2B5EF4-FFF2-40B4-BE49-F238E27FC236}">
                <a16:creationId xmlns:a16="http://schemas.microsoft.com/office/drawing/2014/main" id="{1C10845E-57BF-E3DB-8F12-50E339E59C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6944" y="1899339"/>
            <a:ext cx="304800" cy="304800"/>
          </a:xfrm>
          <a:prstGeom prst="rect">
            <a:avLst/>
          </a:prstGeom>
        </p:spPr>
      </p:pic>
      <p:pic>
        <p:nvPicPr>
          <p:cNvPr id="14" name="(k)C_01_02_4">
            <a:hlinkClick r:id="" action="ppaction://media"/>
            <a:extLst>
              <a:ext uri="{FF2B5EF4-FFF2-40B4-BE49-F238E27FC236}">
                <a16:creationId xmlns:a16="http://schemas.microsoft.com/office/drawing/2014/main" id="{C5A361B0-244E-E09D-E8A7-93A64904245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91631" y="1931706"/>
            <a:ext cx="304800" cy="304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D88B0E-58C9-6545-3D6D-DCB02206E8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04" y="2495830"/>
            <a:ext cx="5054655" cy="37909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4C5020F-5AFA-1D9A-2CD5-7B1122AE35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059" y="2423844"/>
            <a:ext cx="5054656" cy="3790992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364D9EAC-56A6-6456-1660-A35C1FBFA01C}"/>
              </a:ext>
            </a:extLst>
          </p:cNvPr>
          <p:cNvSpPr txBox="1">
            <a:spLocks/>
          </p:cNvSpPr>
          <p:nvPr/>
        </p:nvSpPr>
        <p:spPr>
          <a:xfrm>
            <a:off x="1881941" y="212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  <a:ea typeface="隶书" panose="02010509060101010101" pitchFamily="49" charset="-122"/>
              </a:rPr>
              <a:t>Results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4011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11" name="(k)C_01_01_6">
            <a:hlinkClick r:id="" action="ppaction://media"/>
            <a:extLst>
              <a:ext uri="{FF2B5EF4-FFF2-40B4-BE49-F238E27FC236}">
                <a16:creationId xmlns:a16="http://schemas.microsoft.com/office/drawing/2014/main" id="{B4A38DE4-94C1-052F-BFE5-15C5ABE2C9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59468" y="1867677"/>
            <a:ext cx="304800" cy="304800"/>
          </a:xfrm>
          <a:prstGeom prst="rect">
            <a:avLst/>
          </a:prstGeom>
        </p:spPr>
      </p:pic>
      <p:pic>
        <p:nvPicPr>
          <p:cNvPr id="12" name="(k)C_01_02_6">
            <a:hlinkClick r:id="" action="ppaction://media"/>
            <a:extLst>
              <a:ext uri="{FF2B5EF4-FFF2-40B4-BE49-F238E27FC236}">
                <a16:creationId xmlns:a16="http://schemas.microsoft.com/office/drawing/2014/main" id="{E85FA366-1157-8214-6822-EED71BC055D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02076" y="1919584"/>
            <a:ext cx="304800" cy="304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8C49E8-82A8-006F-26FF-BC51B7C935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09" y="2172477"/>
            <a:ext cx="4835236" cy="36264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DC11A8B-39E9-3467-0300-AE191D1C56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7334"/>
            <a:ext cx="4682093" cy="351157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2C88AF26-5DAB-0DEF-8E72-F7F3ABF2E39C}"/>
              </a:ext>
            </a:extLst>
          </p:cNvPr>
          <p:cNvSpPr txBox="1">
            <a:spLocks/>
          </p:cNvSpPr>
          <p:nvPr/>
        </p:nvSpPr>
        <p:spPr>
          <a:xfrm>
            <a:off x="1881941" y="212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  <a:ea typeface="隶书" panose="02010509060101010101" pitchFamily="49" charset="-122"/>
              </a:rPr>
              <a:t>Results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285489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0800" y="5939790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17" name="(k)C_01_01_8">
            <a:hlinkClick r:id="" action="ppaction://media"/>
            <a:extLst>
              <a:ext uri="{FF2B5EF4-FFF2-40B4-BE49-F238E27FC236}">
                <a16:creationId xmlns:a16="http://schemas.microsoft.com/office/drawing/2014/main" id="{D5CCEB3F-C208-E527-172A-AE1E5742D3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55370" y="1812121"/>
            <a:ext cx="304800" cy="304800"/>
          </a:xfrm>
          <a:prstGeom prst="rect">
            <a:avLst/>
          </a:prstGeom>
        </p:spPr>
      </p:pic>
      <p:pic>
        <p:nvPicPr>
          <p:cNvPr id="18" name="(k)C_01_02_8">
            <a:hlinkClick r:id="" action="ppaction://media"/>
            <a:extLst>
              <a:ext uri="{FF2B5EF4-FFF2-40B4-BE49-F238E27FC236}">
                <a16:creationId xmlns:a16="http://schemas.microsoft.com/office/drawing/2014/main" id="{50EA291C-2F83-5E50-B517-87F8F90C5C4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333259" y="1812121"/>
            <a:ext cx="304800" cy="304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BE775B-054C-215E-1936-497F4FF3FF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72" y="2266703"/>
            <a:ext cx="4821381" cy="36160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52F9F7-58DC-8829-AA3A-905FE762C7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49" y="2363930"/>
            <a:ext cx="4821383" cy="3616037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CB213F76-4E8C-01F6-2358-FCD35CE56E0B}"/>
              </a:ext>
            </a:extLst>
          </p:cNvPr>
          <p:cNvSpPr txBox="1">
            <a:spLocks/>
          </p:cNvSpPr>
          <p:nvPr/>
        </p:nvSpPr>
        <p:spPr>
          <a:xfrm>
            <a:off x="1881941" y="212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  <a:ea typeface="隶书" panose="02010509060101010101" pitchFamily="49" charset="-122"/>
              </a:rPr>
              <a:t>Results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97441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11" name="(k)C_01_01_16">
            <a:hlinkClick r:id="" action="ppaction://media"/>
            <a:extLst>
              <a:ext uri="{FF2B5EF4-FFF2-40B4-BE49-F238E27FC236}">
                <a16:creationId xmlns:a16="http://schemas.microsoft.com/office/drawing/2014/main" id="{78ECF073-D1BF-0922-08E6-6EC77C7AAB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14544" y="1790325"/>
            <a:ext cx="304800" cy="304800"/>
          </a:xfrm>
          <a:prstGeom prst="rect">
            <a:avLst/>
          </a:prstGeom>
        </p:spPr>
      </p:pic>
      <p:pic>
        <p:nvPicPr>
          <p:cNvPr id="12" name="(k)C_01_02_16">
            <a:hlinkClick r:id="" action="ppaction://media"/>
            <a:extLst>
              <a:ext uri="{FF2B5EF4-FFF2-40B4-BE49-F238E27FC236}">
                <a16:creationId xmlns:a16="http://schemas.microsoft.com/office/drawing/2014/main" id="{95A4A254-D9A3-F8D5-569F-B35BFE76032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307282" y="1849946"/>
            <a:ext cx="304800" cy="304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42B619-2C43-9480-0803-3F8269CA26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68" y="2337203"/>
            <a:ext cx="4966856" cy="372514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65BC716-B128-1AE2-917E-FF11B2CCED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418" y="2400848"/>
            <a:ext cx="4684568" cy="3513426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35D32BEA-4220-1255-6347-A85023184DC3}"/>
              </a:ext>
            </a:extLst>
          </p:cNvPr>
          <p:cNvSpPr txBox="1">
            <a:spLocks/>
          </p:cNvSpPr>
          <p:nvPr/>
        </p:nvSpPr>
        <p:spPr>
          <a:xfrm>
            <a:off x="1881941" y="212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  <a:ea typeface="隶书" panose="02010509060101010101" pitchFamily="49" charset="-122"/>
              </a:rPr>
              <a:t>Results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573560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-878227" y="-971548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6067540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62630AC-CA87-694A-31FD-481E62E562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40" y="3265271"/>
            <a:ext cx="4411600" cy="33087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4BB26F9-15F7-018E-5E8C-68D19E6E9696}"/>
              </a:ext>
            </a:extLst>
          </p:cNvPr>
          <p:cNvSpPr txBox="1"/>
          <p:nvPr/>
        </p:nvSpPr>
        <p:spPr>
          <a:xfrm>
            <a:off x="336204" y="1719718"/>
            <a:ext cx="11236036" cy="1227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tahoma" panose="020B0604030504040204" pitchFamily="34" charset="0"/>
              </a:rPr>
              <a:t>     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I compared N2 and N16 of the original signal with the signal with noise respectively. We can see from the figure that when N=2, the byte of the speech signal is not clearly distinguished from noise, and what we heard just now is almost noise. When N=16, there is a distinct distinction between speech signal and noise. Note: In a certain range, the larger N is, the smaller the masking effect of noise is.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1BA70E-D5B3-948C-50EE-B78817227CB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39" y="3265271"/>
            <a:ext cx="4411600" cy="3308700"/>
          </a:xfrm>
          <a:prstGeom prst="rect">
            <a:avLst/>
          </a:prstGeom>
        </p:spPr>
      </p:pic>
      <p:pic>
        <p:nvPicPr>
          <p:cNvPr id="9" name="C_01_02_2">
            <a:hlinkClick r:id="" action="ppaction://media"/>
            <a:extLst>
              <a:ext uri="{FF2B5EF4-FFF2-40B4-BE49-F238E27FC236}">
                <a16:creationId xmlns:a16="http://schemas.microsoft.com/office/drawing/2014/main" id="{67E29AF2-7B7A-13B9-5DCC-3D1B99E43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46862" y="3842720"/>
            <a:ext cx="304800" cy="304800"/>
          </a:xfrm>
          <a:prstGeom prst="rect">
            <a:avLst/>
          </a:prstGeom>
        </p:spPr>
      </p:pic>
      <p:pic>
        <p:nvPicPr>
          <p:cNvPr id="10" name="C_01_02_16">
            <a:hlinkClick r:id="" action="ppaction://media"/>
            <a:extLst>
              <a:ext uri="{FF2B5EF4-FFF2-40B4-BE49-F238E27FC236}">
                <a16:creationId xmlns:a16="http://schemas.microsoft.com/office/drawing/2014/main" id="{29CE8241-E5A1-9963-40C0-7FEF2FB4103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39935" y="5492219"/>
            <a:ext cx="304800" cy="304800"/>
          </a:xfrm>
          <a:prstGeom prst="rect">
            <a:avLst/>
          </a:prstGeom>
        </p:spPr>
      </p:pic>
      <p:pic>
        <p:nvPicPr>
          <p:cNvPr id="11" name="(k)C_01_02_2">
            <a:hlinkClick r:id="" action="ppaction://media"/>
            <a:extLst>
              <a:ext uri="{FF2B5EF4-FFF2-40B4-BE49-F238E27FC236}">
                <a16:creationId xmlns:a16="http://schemas.microsoft.com/office/drawing/2014/main" id="{D4B00147-DC27-A97B-4EF4-A6ECA266038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207598" y="3995120"/>
            <a:ext cx="304800" cy="304800"/>
          </a:xfrm>
          <a:prstGeom prst="rect">
            <a:avLst/>
          </a:prstGeom>
        </p:spPr>
      </p:pic>
      <p:pic>
        <p:nvPicPr>
          <p:cNvPr id="12" name="(k)C_01_02_16">
            <a:hlinkClick r:id="" action="ppaction://media"/>
            <a:extLst>
              <a:ext uri="{FF2B5EF4-FFF2-40B4-BE49-F238E27FC236}">
                <a16:creationId xmlns:a16="http://schemas.microsoft.com/office/drawing/2014/main" id="{122EF9DF-9227-CD8B-3380-0BB66948A13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207598" y="5541614"/>
            <a:ext cx="304800" cy="304800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59EDDEC2-BC7F-6A1E-3711-DE96CBD4BB59}"/>
              </a:ext>
            </a:extLst>
          </p:cNvPr>
          <p:cNvSpPr txBox="1">
            <a:spLocks/>
          </p:cNvSpPr>
          <p:nvPr/>
        </p:nvSpPr>
        <p:spPr>
          <a:xfrm>
            <a:off x="1881941" y="212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  <a:ea typeface="隶书" panose="02010509060101010101" pitchFamily="49" charset="-122"/>
              </a:rPr>
              <a:t>Conclusion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273756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344" y="2220257"/>
            <a:ext cx="10515600" cy="1325563"/>
          </a:xfrm>
        </p:spPr>
        <p:txBody>
          <a:bodyPr/>
          <a:lstStyle/>
          <a:p>
            <a:r>
              <a:rPr lang="en-HK" dirty="0">
                <a:solidFill>
                  <a:srgbClr val="034246"/>
                </a:solidFill>
                <a:latin typeface="+mn-lt"/>
              </a:rPr>
              <a:t>Task-4</a:t>
            </a:r>
            <a:r>
              <a:rPr lang="en-HK" dirty="0">
                <a:solidFill>
                  <a:srgbClr val="034246"/>
                </a:solidFill>
              </a:rPr>
              <a:t> </a:t>
            </a:r>
            <a:r>
              <a:rPr lang="zh-CN" altLang="en-US" dirty="0">
                <a:solidFill>
                  <a:srgbClr val="034246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周安然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46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7D38E32B-0A5C-D624-A298-A45D7C6BC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27" y="1713537"/>
            <a:ext cx="8595945" cy="4351338"/>
          </a:xfrm>
        </p:spPr>
      </p:pic>
    </p:spTree>
    <p:extLst>
      <p:ext uri="{BB962C8B-B14F-4D97-AF65-F5344CB8AC3E}">
        <p14:creationId xmlns:p14="http://schemas.microsoft.com/office/powerpoint/2010/main" val="1144172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-878227" y="-876259"/>
            <a:ext cx="13275768" cy="2701884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70498"/>
            <a:ext cx="489848" cy="717523"/>
          </a:xfrm>
          <a:prstGeom prst="rect">
            <a:avLst/>
          </a:prstGeom>
        </p:spPr>
      </p:pic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171892" y="1825625"/>
            <a:ext cx="9848215" cy="435165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5408FAB2-483D-73F4-A4A8-48375DC5218B}"/>
              </a:ext>
            </a:extLst>
          </p:cNvPr>
          <p:cNvSpPr txBox="1">
            <a:spLocks/>
          </p:cNvSpPr>
          <p:nvPr/>
        </p:nvSpPr>
        <p:spPr>
          <a:xfrm>
            <a:off x="1881941" y="212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  <a:ea typeface="隶书" panose="02010509060101010101" pitchFamily="49" charset="-122"/>
              </a:rPr>
              <a:t>Original Signal and Noisy Signal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4420" y="170498"/>
            <a:ext cx="489848" cy="717523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38200" y="1536700"/>
            <a:ext cx="4905375" cy="43516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2395" y="1541145"/>
            <a:ext cx="4891405" cy="4347210"/>
          </a:xfrm>
          <a:prstGeom prst="rect">
            <a:avLst/>
          </a:prstGeom>
        </p:spPr>
      </p:pic>
      <p:pic>
        <p:nvPicPr>
          <p:cNvPr id="11" name="P1_1_fc_=_20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042920" y="5997575"/>
            <a:ext cx="495300" cy="495300"/>
          </a:xfrm>
          <a:prstGeom prst="rect">
            <a:avLst/>
          </a:prstGeom>
        </p:spPr>
      </p:pic>
      <p:pic>
        <p:nvPicPr>
          <p:cNvPr id="12" name="P1_1_fc_=_50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660130" y="5997575"/>
            <a:ext cx="495300" cy="49530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DC58807B-85F4-442D-C338-FD6A9576CB96}"/>
              </a:ext>
            </a:extLst>
          </p:cNvPr>
          <p:cNvSpPr txBox="1">
            <a:spLocks/>
          </p:cNvSpPr>
          <p:nvPr/>
        </p:nvSpPr>
        <p:spPr>
          <a:xfrm>
            <a:off x="1881941" y="212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  <a:ea typeface="隶书" panose="02010509060101010101" pitchFamily="49" charset="-122"/>
              </a:rPr>
              <a:t>Results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>
                <p:cTn id="3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6" name="图形 5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295" y="1200150"/>
            <a:ext cx="5184140" cy="4629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5760" y="1205865"/>
            <a:ext cx="5113655" cy="4617720"/>
          </a:xfrm>
          <a:prstGeom prst="rect">
            <a:avLst/>
          </a:prstGeom>
        </p:spPr>
      </p:pic>
      <p:pic>
        <p:nvPicPr>
          <p:cNvPr id="9" name="图形 3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pic>
        <p:nvPicPr>
          <p:cNvPr id="10" name="P1_1_fc_=_100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053715" y="5829935"/>
            <a:ext cx="495300" cy="495300"/>
          </a:xfrm>
          <a:prstGeom prst="rect">
            <a:avLst/>
          </a:prstGeom>
        </p:spPr>
      </p:pic>
      <p:pic>
        <p:nvPicPr>
          <p:cNvPr id="11" name="P1_1_fc_=_400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225915" y="5829935"/>
            <a:ext cx="495300" cy="49530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9916B32E-3085-63AC-62EC-FD654F9C0C23}"/>
              </a:ext>
            </a:extLst>
          </p:cNvPr>
          <p:cNvSpPr txBox="1">
            <a:spLocks/>
          </p:cNvSpPr>
          <p:nvPr/>
        </p:nvSpPr>
        <p:spPr>
          <a:xfrm>
            <a:off x="1881941" y="212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  <a:ea typeface="隶书" panose="02010509060101010101" pitchFamily="49" charset="-122"/>
              </a:rPr>
              <a:t>Results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>
                <p:cTn id="3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551B69-B287-C7F5-844B-96CA1666C9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658" y="1555750"/>
            <a:ext cx="7404684" cy="4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13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767080" y="1294765"/>
            <a:ext cx="4871085" cy="43516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6705" y="1294130"/>
            <a:ext cx="4852035" cy="4352290"/>
          </a:xfrm>
          <a:prstGeom prst="rect">
            <a:avLst/>
          </a:prstGeom>
        </p:spPr>
      </p:pic>
      <p:pic>
        <p:nvPicPr>
          <p:cNvPr id="9" name="图形 3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pic>
        <p:nvPicPr>
          <p:cNvPr id="10" name="P1_2_fc_=_20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731770" y="5889625"/>
            <a:ext cx="495300" cy="495300"/>
          </a:xfrm>
          <a:prstGeom prst="rect">
            <a:avLst/>
          </a:prstGeom>
        </p:spPr>
      </p:pic>
      <p:pic>
        <p:nvPicPr>
          <p:cNvPr id="11" name="P1_2_fc_=_50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835390" y="5889625"/>
            <a:ext cx="495300" cy="49530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F22CAE7A-7347-F63A-53D4-7FD98089910D}"/>
              </a:ext>
            </a:extLst>
          </p:cNvPr>
          <p:cNvSpPr txBox="1">
            <a:spLocks/>
          </p:cNvSpPr>
          <p:nvPr/>
        </p:nvSpPr>
        <p:spPr>
          <a:xfrm>
            <a:off x="1881941" y="212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  <a:ea typeface="隶书" panose="02010509060101010101" pitchFamily="49" charset="-122"/>
              </a:rPr>
              <a:t>Results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>
                <p:cTn id="3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-935584" y="-908347"/>
            <a:ext cx="13275768" cy="2701884"/>
          </a:xfrm>
          <a:prstGeom prst="rect">
            <a:avLst/>
          </a:prstGeom>
        </p:spPr>
      </p:pic>
      <p:pic>
        <p:nvPicPr>
          <p:cNvPr id="6" name="图形 5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756920" y="1702752"/>
            <a:ext cx="4864100" cy="43516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375" y="1702752"/>
            <a:ext cx="4843145" cy="4353560"/>
          </a:xfrm>
          <a:prstGeom prst="rect">
            <a:avLst/>
          </a:prstGeom>
        </p:spPr>
      </p:pic>
      <p:pic>
        <p:nvPicPr>
          <p:cNvPr id="9" name="图形 3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pic>
        <p:nvPicPr>
          <p:cNvPr id="10" name="P1_2_fc_=_100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941320" y="6150292"/>
            <a:ext cx="495300" cy="495300"/>
          </a:xfrm>
          <a:prstGeom prst="rect">
            <a:avLst/>
          </a:prstGeom>
        </p:spPr>
      </p:pic>
      <p:pic>
        <p:nvPicPr>
          <p:cNvPr id="11" name="P1_2_fc_=_400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455025" y="6150292"/>
            <a:ext cx="495300" cy="49530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C72F016C-9F34-2022-6885-DA5D95CA8374}"/>
              </a:ext>
            </a:extLst>
          </p:cNvPr>
          <p:cNvSpPr txBox="1">
            <a:spLocks/>
          </p:cNvSpPr>
          <p:nvPr/>
        </p:nvSpPr>
        <p:spPr>
          <a:xfrm>
            <a:off x="1881941" y="212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  <a:ea typeface="隶书" panose="02010509060101010101" pitchFamily="49" charset="-122"/>
              </a:rPr>
              <a:t>Results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>
                <p:cTn id="3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6067540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59EDDEC2-BC7F-6A1E-3711-DE96CBD4BB59}"/>
              </a:ext>
            </a:extLst>
          </p:cNvPr>
          <p:cNvSpPr txBox="1">
            <a:spLocks/>
          </p:cNvSpPr>
          <p:nvPr/>
        </p:nvSpPr>
        <p:spPr>
          <a:xfrm>
            <a:off x="1881941" y="212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34246"/>
                </a:solidFill>
                <a:latin typeface="+mn-lt"/>
                <a:ea typeface="隶书" panose="02010509060101010101" pitchFamily="49" charset="-122"/>
              </a:rPr>
              <a:t>Conclusion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FFE9B8C-B098-1F51-461F-B3CA19C9A9EE}"/>
              </a:ext>
            </a:extLst>
          </p:cNvPr>
          <p:cNvSpPr txBox="1"/>
          <p:nvPr/>
        </p:nvSpPr>
        <p:spPr>
          <a:xfrm>
            <a:off x="657026" y="1589582"/>
            <a:ext cx="1069169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Speech-shaped-noise greatly </a:t>
            </a:r>
            <a:r>
              <a:rPr lang="en-US" altLang="zh-CN" dirty="0" err="1"/>
              <a:t>interfers</a:t>
            </a:r>
            <a:r>
              <a:rPr lang="en-US" altLang="zh-CN" dirty="0"/>
              <a:t> the intelligibility of synthesized sentence</a:t>
            </a:r>
            <a:r>
              <a:rPr lang="en-US" altLang="zh-CN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 the case where N is same, the larger the LPF cut-off frequency is within a certain range, the clearer the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If </a:t>
            </a:r>
            <a:r>
              <a:rPr lang="en-US" altLang="zh-CN" dirty="0">
                <a:sym typeface="+mn-ea"/>
              </a:rPr>
              <a:t>LPF cut-off </a:t>
            </a:r>
            <a:r>
              <a:rPr lang="en-US" altLang="zh-CN" dirty="0" err="1">
                <a:sym typeface="+mn-ea"/>
              </a:rPr>
              <a:t>frequency</a:t>
            </a:r>
            <a:r>
              <a:rPr lang="en-US" altLang="zh-CN" dirty="0" err="1"/>
              <a:t>is</a:t>
            </a:r>
            <a:r>
              <a:rPr lang="en-US" altLang="zh-CN" dirty="0"/>
              <a:t> too large, the output signal will be distorted.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AB8F13-A031-AB4D-2E7C-EA37BB1D49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1941" y="3100225"/>
            <a:ext cx="3907790" cy="3479165"/>
          </a:xfrm>
          <a:prstGeom prst="rect">
            <a:avLst/>
          </a:prstGeom>
        </p:spPr>
      </p:pic>
      <p:pic>
        <p:nvPicPr>
          <p:cNvPr id="22" name="P1_1_fc_=_4500">
            <a:hlinkClick r:id="" action="ppaction://media"/>
            <a:extLst>
              <a:ext uri="{FF2B5EF4-FFF2-40B4-BE49-F238E27FC236}">
                <a16:creationId xmlns:a16="http://schemas.microsoft.com/office/drawing/2014/main" id="{DFFDA2DB-C22E-1630-6110-5D2583808E4A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777281" y="3669820"/>
            <a:ext cx="495300" cy="495300"/>
          </a:xfrm>
          <a:prstGeom prst="rect">
            <a:avLst/>
          </a:prstGeom>
        </p:spPr>
      </p:pic>
      <p:pic>
        <p:nvPicPr>
          <p:cNvPr id="23" name="P1_1_fc_=_7999">
            <a:hlinkClick r:id="" action="ppaction://media"/>
            <a:extLst>
              <a:ext uri="{FF2B5EF4-FFF2-40B4-BE49-F238E27FC236}">
                <a16:creationId xmlns:a16="http://schemas.microsoft.com/office/drawing/2014/main" id="{1A69652C-85B7-9870-061B-3FAE434330C1}"/>
              </a:ext>
            </a:extLst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777281" y="5187470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8268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>
                <p:cTn id="3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8C0392E5-D2D0-45CA-A471-2F523FA7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3866">
            <a:off x="-541884" y="1560614"/>
            <a:ext cx="13275768" cy="305710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F14AE29-80A1-4E4A-9662-811270F7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n-HK" dirty="0">
                <a:solidFill>
                  <a:srgbClr val="034246"/>
                </a:solidFill>
              </a:rPr>
              <a:t>T</a:t>
            </a:r>
            <a:r>
              <a:rPr lang="en-US" altLang="zh-CN" dirty="0">
                <a:solidFill>
                  <a:srgbClr val="034246"/>
                </a:solidFill>
              </a:rPr>
              <a:t>hanks For Watching</a:t>
            </a:r>
            <a:r>
              <a:rPr lang="zh-CN" altLang="en-US" dirty="0">
                <a:solidFill>
                  <a:srgbClr val="034246"/>
                </a:solidFill>
              </a:rPr>
              <a:t>！</a:t>
            </a:r>
            <a:endParaRPr lang="en-HK" dirty="0">
              <a:solidFill>
                <a:srgbClr val="0342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606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344" y="2220257"/>
            <a:ext cx="10515600" cy="1325563"/>
          </a:xfrm>
        </p:spPr>
        <p:txBody>
          <a:bodyPr/>
          <a:lstStyle/>
          <a:p>
            <a:r>
              <a:rPr lang="en-HK" dirty="0">
                <a:solidFill>
                  <a:srgbClr val="034246"/>
                </a:solidFill>
                <a:latin typeface="+mn-lt"/>
              </a:rPr>
              <a:t>Task-1</a:t>
            </a:r>
            <a:r>
              <a:rPr lang="en-HK" dirty="0">
                <a:solidFill>
                  <a:srgbClr val="034246"/>
                </a:solidFill>
              </a:rPr>
              <a:t> </a:t>
            </a:r>
            <a:r>
              <a:rPr lang="zh-CN" altLang="en-US" dirty="0">
                <a:solidFill>
                  <a:srgbClr val="034246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张骥霄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6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4D0EA11-12FA-6B5A-FB4B-90861D00AB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49" y="1648254"/>
            <a:ext cx="8286750" cy="43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5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DA7447-0EC0-AB25-A123-032E32A6BB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64" y="1312883"/>
            <a:ext cx="10944872" cy="5545117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57B0EC17-F677-1FD6-55B8-DE5D047BF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035" y="1968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034246"/>
                </a:solidFill>
                <a:latin typeface="+mn-lt"/>
              </a:rPr>
              <a:t>Signal-1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4683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318100-28AF-DB67-5152-FB625EF18E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" y="1368761"/>
            <a:ext cx="10515600" cy="5327631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FC91576A-2BBB-45EE-44B2-DC9F91C73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44" y="-10816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034246"/>
                </a:solidFill>
                <a:latin typeface="+mn-lt"/>
              </a:rPr>
              <a:t>Signal-1 after processing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1096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216B92D3-01F6-4D4C-9D84-0335357888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-867004" y="-994575"/>
            <a:ext cx="13275768" cy="27018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FC91576A-2BBB-45EE-44B2-DC9F91C73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230" y="8241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034246"/>
                </a:solidFill>
                <a:latin typeface="+mn-lt"/>
              </a:rPr>
              <a:t>Signal-1 Audio</a:t>
            </a:r>
            <a:endParaRPr lang="en-HK" dirty="0">
              <a:solidFill>
                <a:srgbClr val="0342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01961C-1D20-01A9-3A4C-A5C5910E7D56}"/>
              </a:ext>
            </a:extLst>
          </p:cNvPr>
          <p:cNvSpPr txBox="1"/>
          <p:nvPr/>
        </p:nvSpPr>
        <p:spPr>
          <a:xfrm>
            <a:off x="936439" y="1564640"/>
            <a:ext cx="207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 signal:</a:t>
            </a:r>
            <a:endParaRPr lang="zh-CN" altLang="en-US" dirty="0"/>
          </a:p>
        </p:txBody>
      </p:sp>
      <p:pic>
        <p:nvPicPr>
          <p:cNvPr id="3" name="C_01_01">
            <a:hlinkClick r:id="" action="ppaction://media"/>
            <a:extLst>
              <a:ext uri="{FF2B5EF4-FFF2-40B4-BE49-F238E27FC236}">
                <a16:creationId xmlns:a16="http://schemas.microsoft.com/office/drawing/2014/main" id="{2ED74015-E892-AC08-3C45-F61B267C34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2763678" y="1521737"/>
            <a:ext cx="487363" cy="4873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343F51E-3F79-80E4-1C26-536EABA9D8FD}"/>
              </a:ext>
            </a:extLst>
          </p:cNvPr>
          <p:cNvSpPr txBox="1"/>
          <p:nvPr/>
        </p:nvSpPr>
        <p:spPr>
          <a:xfrm>
            <a:off x="936438" y="2397196"/>
            <a:ext cx="207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Band num = 1:</a:t>
            </a:r>
            <a:endParaRPr lang="zh-CN" altLang="en-US" dirty="0"/>
          </a:p>
        </p:txBody>
      </p:sp>
      <p:pic>
        <p:nvPicPr>
          <p:cNvPr id="11" name="C_01_01_1">
            <a:hlinkClick r:id="" action="ppaction://media"/>
            <a:extLst>
              <a:ext uri="{FF2B5EF4-FFF2-40B4-BE49-F238E27FC236}">
                <a16:creationId xmlns:a16="http://schemas.microsoft.com/office/drawing/2014/main" id="{0EC41437-B068-8AA9-2CBB-CD643A5ACE1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2763677" y="2344809"/>
            <a:ext cx="487363" cy="48736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2FC8CF4-3E33-37C8-6835-055E05832491}"/>
              </a:ext>
            </a:extLst>
          </p:cNvPr>
          <p:cNvSpPr txBox="1"/>
          <p:nvPr/>
        </p:nvSpPr>
        <p:spPr>
          <a:xfrm>
            <a:off x="926276" y="3056861"/>
            <a:ext cx="207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Band num = 2: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40A4D7-E0CA-798E-B60C-5C82323BB7ED}"/>
              </a:ext>
            </a:extLst>
          </p:cNvPr>
          <p:cNvSpPr txBox="1"/>
          <p:nvPr/>
        </p:nvSpPr>
        <p:spPr>
          <a:xfrm>
            <a:off x="926275" y="3675443"/>
            <a:ext cx="207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Band num = 4:</a:t>
            </a:r>
            <a:endParaRPr lang="zh-CN" altLang="en-US" dirty="0"/>
          </a:p>
        </p:txBody>
      </p:sp>
      <p:pic>
        <p:nvPicPr>
          <p:cNvPr id="14" name="C_01_01_2">
            <a:hlinkClick r:id="" action="ppaction://media"/>
            <a:extLst>
              <a:ext uri="{FF2B5EF4-FFF2-40B4-BE49-F238E27FC236}">
                <a16:creationId xmlns:a16="http://schemas.microsoft.com/office/drawing/2014/main" id="{DDA67779-73FD-A8DD-93A3-138112306DA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2763676" y="3017691"/>
            <a:ext cx="487363" cy="487363"/>
          </a:xfrm>
          <a:prstGeom prst="rect">
            <a:avLst/>
          </a:prstGeom>
        </p:spPr>
      </p:pic>
      <p:pic>
        <p:nvPicPr>
          <p:cNvPr id="15" name="C_01_01_6">
            <a:hlinkClick r:id="" action="ppaction://media"/>
            <a:extLst>
              <a:ext uri="{FF2B5EF4-FFF2-40B4-BE49-F238E27FC236}">
                <a16:creationId xmlns:a16="http://schemas.microsoft.com/office/drawing/2014/main" id="{235855FE-60AE-4421-8C90-47F5976DAA2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2753516" y="3659287"/>
            <a:ext cx="487363" cy="4873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C4A96FA-66BF-0F6B-2E97-2EE013782D3D}"/>
              </a:ext>
            </a:extLst>
          </p:cNvPr>
          <p:cNvSpPr txBox="1"/>
          <p:nvPr/>
        </p:nvSpPr>
        <p:spPr>
          <a:xfrm>
            <a:off x="926273" y="4333191"/>
            <a:ext cx="207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Band num = 6:</a:t>
            </a:r>
            <a:endParaRPr lang="zh-CN" altLang="en-US" dirty="0"/>
          </a:p>
        </p:txBody>
      </p:sp>
      <p:pic>
        <p:nvPicPr>
          <p:cNvPr id="17" name="C_01_01_6">
            <a:hlinkClick r:id="" action="ppaction://media"/>
            <a:extLst>
              <a:ext uri="{FF2B5EF4-FFF2-40B4-BE49-F238E27FC236}">
                <a16:creationId xmlns:a16="http://schemas.microsoft.com/office/drawing/2014/main" id="{ABE4E415-6383-3427-37D7-E1409484A78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2763676" y="4254228"/>
            <a:ext cx="487363" cy="48736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8277F0F-4FB5-6BB0-2050-A36883D6DFB9}"/>
              </a:ext>
            </a:extLst>
          </p:cNvPr>
          <p:cNvSpPr txBox="1"/>
          <p:nvPr/>
        </p:nvSpPr>
        <p:spPr>
          <a:xfrm>
            <a:off x="926273" y="4928132"/>
            <a:ext cx="207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Band num = 8:</a:t>
            </a:r>
            <a:endParaRPr lang="zh-CN" altLang="en-US" dirty="0"/>
          </a:p>
        </p:txBody>
      </p:sp>
      <p:pic>
        <p:nvPicPr>
          <p:cNvPr id="19" name="C_01_01_8">
            <a:hlinkClick r:id="" action="ppaction://media"/>
            <a:extLst>
              <a:ext uri="{FF2B5EF4-FFF2-40B4-BE49-F238E27FC236}">
                <a16:creationId xmlns:a16="http://schemas.microsoft.com/office/drawing/2014/main" id="{D0672E1B-F5BF-AEF8-28D8-886A3DFDF087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2753512" y="4911531"/>
            <a:ext cx="487363" cy="48736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85A0096-1553-69AD-EBEB-55EBD4BFDFC1}"/>
              </a:ext>
            </a:extLst>
          </p:cNvPr>
          <p:cNvSpPr txBox="1"/>
          <p:nvPr/>
        </p:nvSpPr>
        <p:spPr>
          <a:xfrm>
            <a:off x="5315393" y="2691273"/>
            <a:ext cx="207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Band num = 16:</a:t>
            </a:r>
            <a:endParaRPr lang="zh-CN" altLang="en-US" dirty="0"/>
          </a:p>
        </p:txBody>
      </p:sp>
      <p:pic>
        <p:nvPicPr>
          <p:cNvPr id="21" name="C_01_01_16">
            <a:hlinkClick r:id="" action="ppaction://media"/>
            <a:extLst>
              <a:ext uri="{FF2B5EF4-FFF2-40B4-BE49-F238E27FC236}">
                <a16:creationId xmlns:a16="http://schemas.microsoft.com/office/drawing/2014/main" id="{C44959D5-9953-55A5-E446-F4D55364A81C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273925" y="2632257"/>
            <a:ext cx="487363" cy="48736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80C158E-FDFA-4F56-BAE6-415BD9FCC36B}"/>
              </a:ext>
            </a:extLst>
          </p:cNvPr>
          <p:cNvSpPr txBox="1"/>
          <p:nvPr/>
        </p:nvSpPr>
        <p:spPr>
          <a:xfrm>
            <a:off x="5315393" y="3522861"/>
            <a:ext cx="207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Band num = 64:</a:t>
            </a:r>
            <a:endParaRPr lang="zh-CN" altLang="en-US" dirty="0"/>
          </a:p>
        </p:txBody>
      </p:sp>
      <p:pic>
        <p:nvPicPr>
          <p:cNvPr id="23" name="C_01_01_64">
            <a:hlinkClick r:id="" action="ppaction://media"/>
            <a:extLst>
              <a:ext uri="{FF2B5EF4-FFF2-40B4-BE49-F238E27FC236}">
                <a16:creationId xmlns:a16="http://schemas.microsoft.com/office/drawing/2014/main" id="{12CE2309-1ED7-DA62-DA99-C1D515F21C6E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273924" y="3522861"/>
            <a:ext cx="487363" cy="48736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31AB9E1-CF07-79FE-3DF0-8D232E4B4EE4}"/>
              </a:ext>
            </a:extLst>
          </p:cNvPr>
          <p:cNvSpPr txBox="1"/>
          <p:nvPr/>
        </p:nvSpPr>
        <p:spPr>
          <a:xfrm>
            <a:off x="5325553" y="4418013"/>
            <a:ext cx="207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Band num = 128:</a:t>
            </a:r>
            <a:endParaRPr lang="zh-CN" altLang="en-US" dirty="0"/>
          </a:p>
        </p:txBody>
      </p:sp>
      <p:pic>
        <p:nvPicPr>
          <p:cNvPr id="25" name="C_01_01_128">
            <a:hlinkClick r:id="" action="ppaction://media"/>
            <a:extLst>
              <a:ext uri="{FF2B5EF4-FFF2-40B4-BE49-F238E27FC236}">
                <a16:creationId xmlns:a16="http://schemas.microsoft.com/office/drawing/2014/main" id="{A1904639-47FA-5D3B-CAA9-6FE415F73410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289861" y="440761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1804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3,&quot;width&quot;:772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515</Words>
  <Application>Microsoft Office PowerPoint</Application>
  <PresentationFormat>宽屏</PresentationFormat>
  <Paragraphs>80</Paragraphs>
  <Slides>43</Slides>
  <Notes>0</Notes>
  <HiddenSlides>0</HiddenSlides>
  <MMClips>56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等线</vt:lpstr>
      <vt:lpstr>等线 Light</vt:lpstr>
      <vt:lpstr>隶书</vt:lpstr>
      <vt:lpstr>Arial</vt:lpstr>
      <vt:lpstr>Calibri</vt:lpstr>
      <vt:lpstr>Calibri Light</vt:lpstr>
      <vt:lpstr>tahoma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Task-1 张骥霄</vt:lpstr>
      <vt:lpstr>PowerPoint 演示文稿</vt:lpstr>
      <vt:lpstr>Signal-1</vt:lpstr>
      <vt:lpstr>Signal-1 after processing</vt:lpstr>
      <vt:lpstr>Signal-1 Audio</vt:lpstr>
      <vt:lpstr>Signal-2</vt:lpstr>
      <vt:lpstr>Signal-2 after processing</vt:lpstr>
      <vt:lpstr>Signal-2 Audio</vt:lpstr>
      <vt:lpstr>Conclusion</vt:lpstr>
      <vt:lpstr>Task-2 冯柏钧</vt:lpstr>
      <vt:lpstr>PowerPoint 演示文稿</vt:lpstr>
      <vt:lpstr>PowerPoint 演示文稿</vt:lpstr>
      <vt:lpstr>The wave of signal 1 after processing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Task-3 杨牧之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Task-4 周安然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Watching！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SUSTech heyStudio</dc:creator>
  <cp:lastModifiedBy>冯柏钧</cp:lastModifiedBy>
  <cp:revision>15</cp:revision>
  <dcterms:created xsi:type="dcterms:W3CDTF">2019-10-15T12:44:47Z</dcterms:created>
  <dcterms:modified xsi:type="dcterms:W3CDTF">2022-05-13T06:19:30Z</dcterms:modified>
</cp:coreProperties>
</file>